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80" r:id="rId4"/>
    <p:sldId id="281" r:id="rId5"/>
    <p:sldId id="282" r:id="rId6"/>
    <p:sldId id="283" r:id="rId7"/>
    <p:sldId id="258" r:id="rId8"/>
    <p:sldId id="259" r:id="rId9"/>
    <p:sldId id="279" r:id="rId10"/>
    <p:sldId id="260" r:id="rId11"/>
    <p:sldId id="274" r:id="rId12"/>
    <p:sldId id="275" r:id="rId13"/>
    <p:sldId id="276" r:id="rId14"/>
    <p:sldId id="277" r:id="rId15"/>
    <p:sldId id="278" r:id="rId16"/>
    <p:sldId id="261" r:id="rId17"/>
    <p:sldId id="284" r:id="rId18"/>
    <p:sldId id="262" r:id="rId19"/>
    <p:sldId id="263" r:id="rId20"/>
    <p:sldId id="264" r:id="rId21"/>
    <p:sldId id="265" r:id="rId22"/>
    <p:sldId id="266" r:id="rId23"/>
    <p:sldId id="268" r:id="rId24"/>
    <p:sldId id="267" r:id="rId25"/>
    <p:sldId id="271" r:id="rId26"/>
    <p:sldId id="269" r:id="rId27"/>
    <p:sldId id="270" r:id="rId28"/>
    <p:sldId id="273" r:id="rId29"/>
    <p:sldId id="285" r:id="rId30"/>
    <p:sldId id="272" r:id="rId31"/>
    <p:sldId id="286" r:id="rId3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26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9/19/2022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9/19/2022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9/19/2022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9/19/2022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9/19/2022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9/19/2022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9/19/2022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Le Projet Associatif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/>
              <a:t>Ou </a:t>
            </a:r>
          </a:p>
          <a:p>
            <a:r>
              <a:rPr lang="fr-FR" dirty="0"/>
              <a:t>Projet de Développement Club</a:t>
            </a:r>
          </a:p>
        </p:txBody>
      </p:sp>
    </p:spTree>
    <p:extLst>
      <p:ext uri="{BB962C8B-B14F-4D97-AF65-F5344CB8AC3E}">
        <p14:creationId xmlns:p14="http://schemas.microsoft.com/office/powerpoint/2010/main" val="23623082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95402" y="440267"/>
            <a:ext cx="9601196" cy="857956"/>
          </a:xfrm>
        </p:spPr>
        <p:txBody>
          <a:bodyPr>
            <a:normAutofit fontScale="90000"/>
          </a:bodyPr>
          <a:lstStyle/>
          <a:p>
            <a:br>
              <a:rPr lang="fr-FR" dirty="0"/>
            </a:br>
            <a:r>
              <a:rPr lang="fr-FR" sz="3100" dirty="0"/>
              <a:t>Il s’organise classiquement autour de 4 volets, présentés comme bon vous semble selon les orientations prioritaires de votre association</a:t>
            </a:r>
            <a:br>
              <a:rPr lang="fr-FR" dirty="0"/>
            </a:b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69245" y="1885246"/>
            <a:ext cx="9302044" cy="4407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908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95402" y="0"/>
            <a:ext cx="9601196" cy="778933"/>
          </a:xfrm>
        </p:spPr>
        <p:txBody>
          <a:bodyPr/>
          <a:lstStyle/>
          <a:p>
            <a:r>
              <a:rPr lang="fr-FR" dirty="0"/>
              <a:t>Le Volet Sportif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295401" y="778933"/>
            <a:ext cx="9601196" cy="5463823"/>
          </a:xfrm>
        </p:spPr>
        <p:txBody>
          <a:bodyPr>
            <a:normAutofit/>
          </a:bodyPr>
          <a:lstStyle/>
          <a:p>
            <a:pPr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</a:pPr>
            <a:r>
              <a:rPr lang="fr-FR" altLang="fr-FR" sz="2800" dirty="0">
                <a:latin typeface="Tahoma" panose="020B0604030504040204" pitchFamily="34" charset="0"/>
                <a:cs typeface="Tahoma" panose="020B0604030504040204" pitchFamily="34" charset="0"/>
              </a:rPr>
              <a:t>Les activités proposées et/ou disciplines</a:t>
            </a:r>
          </a:p>
          <a:p>
            <a:pPr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</a:pPr>
            <a:r>
              <a:rPr lang="fr-FR" altLang="fr-FR" sz="2800" dirty="0">
                <a:latin typeface="Tahoma" panose="020B0604030504040204" pitchFamily="34" charset="0"/>
                <a:cs typeface="Tahoma" panose="020B0604030504040204" pitchFamily="34" charset="0"/>
              </a:rPr>
              <a:t>Les fonctions assurées (niveaux de pratique, loisirs/bien-être…)</a:t>
            </a:r>
          </a:p>
          <a:p>
            <a:pPr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</a:pPr>
            <a:r>
              <a:rPr lang="fr-FR" altLang="fr-FR" sz="2800" dirty="0">
                <a:latin typeface="Tahoma" panose="020B0604030504040204" pitchFamily="34" charset="0"/>
                <a:cs typeface="Tahoma" panose="020B0604030504040204" pitchFamily="34" charset="0"/>
              </a:rPr>
              <a:t>Les pratiquants concernés par chacune des fonctions citées précédemment (nombre, territoires d’habitation…)</a:t>
            </a:r>
          </a:p>
          <a:p>
            <a:pPr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</a:pPr>
            <a:r>
              <a:rPr lang="fr-FR" altLang="fr-FR" sz="2800" dirty="0">
                <a:latin typeface="Tahoma" panose="020B0604030504040204" pitchFamily="34" charset="0"/>
                <a:cs typeface="Tahoma" panose="020B0604030504040204" pitchFamily="34" charset="0"/>
              </a:rPr>
              <a:t>Les modalités d’accueil correspondant aux fonctions assurées (offre de pratique adaptée, prise en charge selon les publics)</a:t>
            </a:r>
          </a:p>
          <a:p>
            <a:pPr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</a:pPr>
            <a:r>
              <a:rPr lang="fr-FR" altLang="fr-FR" sz="2800" dirty="0">
                <a:latin typeface="Tahoma" panose="020B0604030504040204" pitchFamily="34" charset="0"/>
                <a:cs typeface="Tahoma" panose="020B0604030504040204" pitchFamily="34" charset="0"/>
              </a:rPr>
              <a:t>L’organisation (et/ou participation) à des manifestations </a:t>
            </a:r>
            <a:r>
              <a:rPr lang="fr-FR" altLang="fr-FR" sz="2800" dirty="0" err="1">
                <a:latin typeface="Tahoma" panose="020B0604030504040204" pitchFamily="34" charset="0"/>
                <a:cs typeface="Tahoma" panose="020B0604030504040204" pitchFamily="34" charset="0"/>
              </a:rPr>
              <a:t>éco-responsables</a:t>
            </a:r>
            <a:endParaRPr lang="fr-FR" altLang="fr-FR" sz="2800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73169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95402" y="383823"/>
            <a:ext cx="9601196" cy="891822"/>
          </a:xfrm>
        </p:spPr>
        <p:txBody>
          <a:bodyPr/>
          <a:lstStyle/>
          <a:p>
            <a:r>
              <a:rPr lang="fr-FR" dirty="0"/>
              <a:t>Le Volet Educatif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295401" y="1275645"/>
            <a:ext cx="9601196" cy="4899377"/>
          </a:xfrm>
        </p:spPr>
        <p:txBody>
          <a:bodyPr>
            <a:normAutofit fontScale="92500" lnSpcReduction="20000"/>
          </a:bodyPr>
          <a:lstStyle/>
          <a:p>
            <a:pPr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</a:pPr>
            <a:r>
              <a:rPr lang="fr-FR" altLang="fr-FR" sz="3000" dirty="0">
                <a:latin typeface="Tahoma" panose="020B0604030504040204" pitchFamily="34" charset="0"/>
                <a:cs typeface="Tahoma" panose="020B0604030504040204" pitchFamily="34" charset="0"/>
              </a:rPr>
              <a:t>La présentation des chartes, labels auxquels le club se réfère</a:t>
            </a:r>
          </a:p>
          <a:p>
            <a:pPr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</a:pPr>
            <a:r>
              <a:rPr lang="fr-FR" altLang="fr-FR" sz="3000" dirty="0">
                <a:latin typeface="Tahoma" panose="020B0604030504040204" pitchFamily="34" charset="0"/>
                <a:cs typeface="Tahoma" panose="020B0604030504040204" pitchFamily="34" charset="0"/>
              </a:rPr>
              <a:t>Les valeurs de référence auxquelles le projet se réfère (thématiques)</a:t>
            </a:r>
          </a:p>
          <a:p>
            <a:pPr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</a:pPr>
            <a:r>
              <a:rPr lang="fr-FR" altLang="fr-FR" sz="3000" dirty="0">
                <a:latin typeface="Tahoma" panose="020B0604030504040204" pitchFamily="34" charset="0"/>
                <a:cs typeface="Tahoma" panose="020B0604030504040204" pitchFamily="34" charset="0"/>
              </a:rPr>
              <a:t>Les modalités de développement des thématiques (actions d’information, de sensibilisation, de formation)</a:t>
            </a:r>
          </a:p>
          <a:p>
            <a:pPr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</a:pPr>
            <a:r>
              <a:rPr lang="fr-FR" altLang="fr-FR" sz="3000" dirty="0">
                <a:latin typeface="Tahoma" panose="020B0604030504040204" pitchFamily="34" charset="0"/>
                <a:cs typeface="Tahoma" panose="020B0604030504040204" pitchFamily="34" charset="0"/>
              </a:rPr>
              <a:t>Les partenaires du club qui participent au projet en fonction des thématiques (collectivités, partenaires privés…)</a:t>
            </a:r>
          </a:p>
          <a:p>
            <a:pPr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</a:pPr>
            <a:r>
              <a:rPr lang="fr-FR" altLang="fr-FR" sz="3000" dirty="0">
                <a:latin typeface="Tahoma" panose="020B0604030504040204" pitchFamily="34" charset="0"/>
                <a:cs typeface="Tahoma" panose="020B0604030504040204" pitchFamily="34" charset="0"/>
              </a:rPr>
              <a:t>Au-delà de la pratique sportive, types de participation des adhérents à la vie du club (AG, commissions, actions…)</a:t>
            </a:r>
            <a:endParaRPr lang="fr-FR" altLang="fr-FR" sz="3000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87004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95402" y="0"/>
            <a:ext cx="9601196" cy="1388533"/>
          </a:xfrm>
        </p:spPr>
        <p:txBody>
          <a:bodyPr/>
          <a:lstStyle/>
          <a:p>
            <a:r>
              <a:rPr lang="fr-FR" dirty="0"/>
              <a:t>Le Volet Social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295401" y="1095021"/>
            <a:ext cx="9601196" cy="5238045"/>
          </a:xfrm>
        </p:spPr>
        <p:txBody>
          <a:bodyPr>
            <a:normAutofit/>
          </a:bodyPr>
          <a:lstStyle/>
          <a:p>
            <a:pPr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</a:pPr>
            <a:r>
              <a:rPr lang="fr-FR" altLang="fr-FR" sz="2800" dirty="0">
                <a:latin typeface="Tahoma" panose="020B0604030504040204" pitchFamily="34" charset="0"/>
                <a:cs typeface="Tahoma" panose="020B0604030504040204" pitchFamily="34" charset="0"/>
              </a:rPr>
              <a:t>L’identification et la connaissance des publics éloignés de la pratique</a:t>
            </a:r>
          </a:p>
          <a:p>
            <a:pPr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</a:pPr>
            <a:r>
              <a:rPr lang="fr-FR" altLang="fr-FR" sz="2800" dirty="0">
                <a:latin typeface="Tahoma" panose="020B0604030504040204" pitchFamily="34" charset="0"/>
                <a:cs typeface="Tahoma" panose="020B0604030504040204" pitchFamily="34" charset="0"/>
              </a:rPr>
              <a:t>Les initiatives prises pour améliorer l’accès des personnes éloignées du sport</a:t>
            </a:r>
          </a:p>
          <a:p>
            <a:pPr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</a:pPr>
            <a:r>
              <a:rPr lang="fr-FR" altLang="fr-FR" sz="2800" dirty="0">
                <a:latin typeface="Tahoma" panose="020B0604030504040204" pitchFamily="34" charset="0"/>
                <a:cs typeface="Tahoma" panose="020B0604030504040204" pitchFamily="34" charset="0"/>
              </a:rPr>
              <a:t>Les moyens mis en œuvre: équipements, politique tarifaire…</a:t>
            </a:r>
          </a:p>
          <a:p>
            <a:pPr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</a:pPr>
            <a:r>
              <a:rPr lang="fr-FR" altLang="fr-FR" sz="2800" dirty="0">
                <a:latin typeface="Tahoma" panose="020B0604030504040204" pitchFamily="34" charset="0"/>
                <a:cs typeface="Tahoma" panose="020B0604030504040204" pitchFamily="34" charset="0"/>
              </a:rPr>
              <a:t>Les méthodes: variété de l’offre, découverte, sensibilisation…</a:t>
            </a:r>
          </a:p>
          <a:p>
            <a:pPr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</a:pPr>
            <a:r>
              <a:rPr lang="fr-FR" altLang="fr-FR" sz="2800" dirty="0">
                <a:latin typeface="Tahoma" panose="020B0604030504040204" pitchFamily="34" charset="0"/>
                <a:cs typeface="Tahoma" panose="020B0604030504040204" pitchFamily="34" charset="0"/>
              </a:rPr>
              <a:t>Type de partenariat: implication dans dispositifs de service public…</a:t>
            </a:r>
          </a:p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682197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95402" y="666045"/>
            <a:ext cx="9601196" cy="530578"/>
          </a:xfrm>
        </p:spPr>
        <p:txBody>
          <a:bodyPr>
            <a:normAutofit fontScale="90000"/>
          </a:bodyPr>
          <a:lstStyle/>
          <a:p>
            <a:r>
              <a:rPr lang="fr-FR" dirty="0"/>
              <a:t>Le Volet Economique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442157" y="1377244"/>
            <a:ext cx="9601196" cy="4989689"/>
          </a:xfrm>
        </p:spPr>
        <p:txBody>
          <a:bodyPr>
            <a:normAutofit/>
          </a:bodyPr>
          <a:lstStyle/>
          <a:p>
            <a:pPr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</a:pPr>
            <a:r>
              <a:rPr lang="fr-FR" altLang="fr-FR" sz="2800" dirty="0">
                <a:latin typeface="Tahoma" panose="020B0604030504040204" pitchFamily="34" charset="0"/>
                <a:cs typeface="Tahoma" panose="020B0604030504040204" pitchFamily="34" charset="0"/>
              </a:rPr>
              <a:t>L’organisation générale du club pour assurer ses missions: organigramme, ressources humaines, qualifications, emplois aidés…</a:t>
            </a:r>
          </a:p>
          <a:p>
            <a:pPr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</a:pPr>
            <a:r>
              <a:rPr lang="fr-FR" altLang="fr-FR" sz="2800" dirty="0">
                <a:latin typeface="Tahoma" panose="020B0604030504040204" pitchFamily="34" charset="0"/>
                <a:cs typeface="Tahoma" panose="020B0604030504040204" pitchFamily="34" charset="0"/>
              </a:rPr>
              <a:t>Le budget du club</a:t>
            </a:r>
          </a:p>
          <a:p>
            <a:pPr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</a:pPr>
            <a:r>
              <a:rPr lang="fr-FR" altLang="fr-FR" sz="2800" dirty="0">
                <a:latin typeface="Tahoma" panose="020B0604030504040204" pitchFamily="34" charset="0"/>
                <a:cs typeface="Tahoma" panose="020B0604030504040204" pitchFamily="34" charset="0"/>
              </a:rPr>
              <a:t>Les moyens matériels</a:t>
            </a:r>
          </a:p>
          <a:p>
            <a:pPr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</a:pPr>
            <a:r>
              <a:rPr lang="fr-FR" altLang="fr-FR" sz="2800" dirty="0">
                <a:latin typeface="Tahoma" panose="020B0604030504040204" pitchFamily="34" charset="0"/>
                <a:cs typeface="Tahoma" panose="020B0604030504040204" pitchFamily="34" charset="0"/>
              </a:rPr>
              <a:t>La mutualisation des moyens avec d’autres associations</a:t>
            </a:r>
          </a:p>
          <a:p>
            <a:pPr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</a:pPr>
            <a:r>
              <a:rPr lang="fr-FR" altLang="fr-FR" sz="2800" dirty="0">
                <a:latin typeface="Tahoma" panose="020B0604030504040204" pitchFamily="34" charset="0"/>
                <a:cs typeface="Tahoma" panose="020B0604030504040204" pitchFamily="34" charset="0"/>
              </a:rPr>
              <a:t>Les nouveaux besoins: charges nouvelles…</a:t>
            </a:r>
          </a:p>
          <a:p>
            <a:pPr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</a:pPr>
            <a:r>
              <a:rPr lang="fr-FR" altLang="fr-FR" sz="2800" dirty="0">
                <a:latin typeface="Tahoma" panose="020B0604030504040204" pitchFamily="34" charset="0"/>
                <a:cs typeface="Tahoma" panose="020B0604030504040204" pitchFamily="34" charset="0"/>
              </a:rPr>
              <a:t>La recherche de partenaires publics et privés (monde économique), sponsoring, mécénat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202159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295401" y="881449"/>
            <a:ext cx="9601196" cy="499441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r-FR" sz="2800" dirty="0"/>
              <a:t>Il peut aussi comporter : </a:t>
            </a:r>
          </a:p>
          <a:p>
            <a:r>
              <a:rPr lang="fr-FR" sz="2800" dirty="0"/>
              <a:t>Un volet environnemental / développement durable</a:t>
            </a:r>
          </a:p>
          <a:p>
            <a:r>
              <a:rPr lang="fr-FR" sz="2800" dirty="0"/>
              <a:t>Un volet gouvernance </a:t>
            </a:r>
          </a:p>
          <a:p>
            <a:r>
              <a:rPr lang="fr-FR" sz="2800" dirty="0"/>
              <a:t>……</a:t>
            </a:r>
          </a:p>
          <a:p>
            <a:pPr marL="0" indent="0">
              <a:buNone/>
            </a:pPr>
            <a:endParaRPr lang="fr-FR" sz="2800" dirty="0"/>
          </a:p>
          <a:p>
            <a:pPr>
              <a:buFont typeface="Wingdings" panose="05000000000000000000" pitchFamily="2" charset="2"/>
              <a:buNone/>
            </a:pPr>
            <a:r>
              <a:rPr lang="fr-FR" altLang="fr-FR" sz="2800" u="sng" dirty="0">
                <a:solidFill>
                  <a:srgbClr val="00B0F0"/>
                </a:solidFill>
              </a:rPr>
              <a:t>Dans chaque volet, il est opportun d’identifier:</a:t>
            </a:r>
          </a:p>
          <a:p>
            <a:pPr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</a:pPr>
            <a:r>
              <a:rPr lang="fr-FR" altLang="fr-FR" sz="2800" dirty="0">
                <a:solidFill>
                  <a:srgbClr val="00B0F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Les atouts (Points forts: à conforter)</a:t>
            </a:r>
          </a:p>
          <a:p>
            <a:pPr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</a:pPr>
            <a:r>
              <a:rPr lang="fr-FR" altLang="fr-FR" sz="2800" dirty="0">
                <a:solidFill>
                  <a:srgbClr val="00B0F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Les difficultés rencontrées (Points faibles: à améliorer)</a:t>
            </a:r>
          </a:p>
          <a:p>
            <a:pPr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</a:pPr>
            <a:r>
              <a:rPr lang="fr-FR" altLang="fr-FR" sz="2800" dirty="0">
                <a:solidFill>
                  <a:srgbClr val="00B0F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Les leviers (Moyens d’action)</a:t>
            </a:r>
            <a:endParaRPr lang="fr-FR" altLang="fr-FR" sz="2800" dirty="0">
              <a:solidFill>
                <a:srgbClr val="00B0F0"/>
              </a:solidFill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298153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95402" y="508000"/>
            <a:ext cx="9601196" cy="722489"/>
          </a:xfrm>
        </p:spPr>
        <p:txBody>
          <a:bodyPr>
            <a:normAutofit fontScale="90000"/>
          </a:bodyPr>
          <a:lstStyle/>
          <a:p>
            <a:r>
              <a:rPr lang="fr-FR" dirty="0"/>
              <a:t>Utilités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295401" y="1151467"/>
            <a:ext cx="9601196" cy="4724401"/>
          </a:xfrm>
        </p:spPr>
        <p:txBody>
          <a:bodyPr>
            <a:normAutofit lnSpcReduction="10000"/>
          </a:bodyPr>
          <a:lstStyle/>
          <a:p>
            <a:r>
              <a:rPr lang="fr-FR" dirty="0"/>
              <a:t>Il favorise la mobilisation (c’est un outil pédagogique et de communication) </a:t>
            </a:r>
          </a:p>
          <a:p>
            <a:pPr lvl="1"/>
            <a:r>
              <a:rPr lang="fr-FR" sz="2400" dirty="0"/>
              <a:t>Adhérents, donateurs, bénéficiaires </a:t>
            </a:r>
          </a:p>
          <a:p>
            <a:pPr lvl="1"/>
            <a:r>
              <a:rPr lang="fr-FR" sz="2400" dirty="0"/>
              <a:t>Les partenaires, entreprises, pouvoirs publics, opinion publique,… </a:t>
            </a:r>
          </a:p>
          <a:p>
            <a:pPr lvl="1"/>
            <a:r>
              <a:rPr lang="fr-FR" sz="2400" dirty="0"/>
              <a:t>Bénévoles et salariés </a:t>
            </a:r>
          </a:p>
          <a:p>
            <a:r>
              <a:rPr lang="fr-FR" dirty="0"/>
              <a:t>C’est un outil : </a:t>
            </a:r>
          </a:p>
          <a:p>
            <a:pPr lvl="1"/>
            <a:r>
              <a:rPr lang="fr-FR" sz="2400" dirty="0"/>
              <a:t>De politique de management des salariés et des bénévoles</a:t>
            </a:r>
          </a:p>
          <a:p>
            <a:pPr lvl="1"/>
            <a:r>
              <a:rPr lang="fr-FR" sz="2400" dirty="0"/>
              <a:t>Dans une stratégie de recherche de financements ( partenariats financiers) </a:t>
            </a:r>
          </a:p>
          <a:p>
            <a:pPr lvl="1"/>
            <a:r>
              <a:rPr lang="fr-FR" sz="2400" dirty="0"/>
              <a:t>Sécurisation fiscale </a:t>
            </a:r>
          </a:p>
          <a:p>
            <a:pPr lvl="1"/>
            <a:r>
              <a:rPr lang="fr-FR" sz="2400" dirty="0"/>
              <a:t>Renforcement de l’éthique </a:t>
            </a:r>
          </a:p>
          <a:p>
            <a:pPr lvl="1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428335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95402" y="553155"/>
            <a:ext cx="9601196" cy="1095023"/>
          </a:xfrm>
        </p:spPr>
        <p:txBody>
          <a:bodyPr>
            <a:normAutofit fontScale="90000"/>
          </a:bodyPr>
          <a:lstStyle/>
          <a:p>
            <a:r>
              <a:rPr lang="fr-FR" altLang="fr-FR" dirty="0"/>
              <a:t>La rédaction d’un projet associatif permet de :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295401" y="1467556"/>
            <a:ext cx="9601196" cy="4408312"/>
          </a:xfrm>
        </p:spPr>
        <p:txBody>
          <a:bodyPr>
            <a:normAutofit fontScale="92500" lnSpcReduction="20000"/>
          </a:bodyPr>
          <a:lstStyle/>
          <a:p>
            <a:pPr lvl="1"/>
            <a:r>
              <a:rPr lang="fr-FR" altLang="fr-FR" sz="3200" dirty="0"/>
              <a:t>mieux connaître son association et son environnement;</a:t>
            </a:r>
          </a:p>
          <a:p>
            <a:pPr lvl="1"/>
            <a:r>
              <a:rPr lang="fr-FR" altLang="fr-FR" sz="3200" dirty="0"/>
              <a:t>bien définir ses objectifs, les moyens et les actions pour les atteindre;</a:t>
            </a:r>
          </a:p>
          <a:p>
            <a:pPr lvl="1"/>
            <a:r>
              <a:rPr lang="fr-FR" altLang="fr-FR" sz="3200" dirty="0"/>
              <a:t>évaluer les avancées du projet.</a:t>
            </a:r>
          </a:p>
          <a:p>
            <a:pPr lvl="1"/>
            <a:r>
              <a:rPr lang="fr-FR" altLang="fr-FR" sz="3200" dirty="0"/>
              <a:t>communiquer pour rassembler des partenaires (mairie, conseil départementaux, sponsors, ANS…).</a:t>
            </a:r>
          </a:p>
          <a:p>
            <a:pPr marL="457200" lvl="1" indent="0">
              <a:buNone/>
            </a:pPr>
            <a:endParaRPr lang="fr-FR" altLang="fr-FR" sz="3200" dirty="0"/>
          </a:p>
          <a:p>
            <a:pPr lvl="1" algn="ctr">
              <a:buFont typeface="Verdana" panose="020B0604030504040204" pitchFamily="34" charset="0"/>
              <a:buNone/>
            </a:pPr>
            <a:r>
              <a:rPr lang="fr-FR" altLang="fr-FR" sz="3200" u="sng" dirty="0"/>
              <a:t>Il s’agit donc se donner les meilleures chances de réussir ses projets</a:t>
            </a:r>
          </a:p>
          <a:p>
            <a:pPr>
              <a:buFont typeface="Wingdings" panose="05000000000000000000" pitchFamily="2" charset="2"/>
              <a:buNone/>
            </a:pPr>
            <a:endParaRPr lang="fr-FR" altLang="fr-FR" sz="3600" dirty="0"/>
          </a:p>
        </p:txBody>
      </p:sp>
    </p:spTree>
    <p:extLst>
      <p:ext uri="{BB962C8B-B14F-4D97-AF65-F5344CB8AC3E}">
        <p14:creationId xmlns:p14="http://schemas.microsoft.com/office/powerpoint/2010/main" val="30926435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95401" y="743236"/>
            <a:ext cx="9601196" cy="764290"/>
          </a:xfrm>
        </p:spPr>
        <p:txBody>
          <a:bodyPr/>
          <a:lstStyle/>
          <a:p>
            <a:r>
              <a:rPr lang="fr-FR" b="1" dirty="0"/>
              <a:t>Modèle de plan de projet associatif</a:t>
            </a: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91733" y="1507528"/>
            <a:ext cx="9719734" cy="4565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7252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200" y="571500"/>
            <a:ext cx="10814756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4578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dirty="0"/>
              <a:t>Comment définiriez vous le projet associatif?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fr-FR" sz="4000" dirty="0"/>
          </a:p>
          <a:p>
            <a:r>
              <a:rPr lang="fr-FR" sz="4000" dirty="0"/>
              <a:t>Une idée par post </a:t>
            </a:r>
            <a:r>
              <a:rPr lang="fr-FR" sz="4000" dirty="0" err="1"/>
              <a:t>it</a:t>
            </a:r>
            <a:endParaRPr lang="fr-FR" sz="4000" dirty="0"/>
          </a:p>
          <a:p>
            <a:r>
              <a:rPr lang="fr-FR" sz="4000" dirty="0"/>
              <a:t>Plusieurs post-it possible par personne</a:t>
            </a:r>
          </a:p>
        </p:txBody>
      </p:sp>
    </p:spTree>
    <p:extLst>
      <p:ext uri="{BB962C8B-B14F-4D97-AF65-F5344CB8AC3E}">
        <p14:creationId xmlns:p14="http://schemas.microsoft.com/office/powerpoint/2010/main" val="35857302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95402" y="982133"/>
            <a:ext cx="9601196" cy="485424"/>
          </a:xfrm>
        </p:spPr>
        <p:txBody>
          <a:bodyPr>
            <a:normAutofit fontScale="90000"/>
          </a:bodyPr>
          <a:lstStyle/>
          <a:p>
            <a:r>
              <a:rPr lang="fr-FR" b="1" dirty="0">
                <a:solidFill>
                  <a:srgbClr val="00B050"/>
                </a:solidFill>
              </a:rPr>
              <a:t>Avant de commencer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78932" y="1467557"/>
            <a:ext cx="10780889" cy="4809065"/>
          </a:xfrm>
        </p:spPr>
        <p:txBody>
          <a:bodyPr>
            <a:normAutofit fontScale="92500" lnSpcReduction="20000"/>
          </a:bodyPr>
          <a:lstStyle/>
          <a:p>
            <a:r>
              <a:rPr lang="fr-FR" sz="2800" dirty="0"/>
              <a:t>Vérifier que l’association est prête : </a:t>
            </a:r>
          </a:p>
          <a:p>
            <a:pPr lvl="1"/>
            <a:r>
              <a:rPr lang="fr-FR" sz="2800" dirty="0"/>
              <a:t>Déterminée =&gt; L’ensemble des acteurs bénévoles et salariés doit être favorable</a:t>
            </a:r>
          </a:p>
          <a:p>
            <a:pPr lvl="1"/>
            <a:r>
              <a:rPr lang="fr-FR" sz="2800" dirty="0"/>
              <a:t>Pas en crise </a:t>
            </a:r>
          </a:p>
          <a:p>
            <a:pPr lvl="1"/>
            <a:r>
              <a:rPr lang="fr-FR" sz="2800" dirty="0"/>
              <a:t>Des personnes prêtes à s’investir </a:t>
            </a:r>
          </a:p>
          <a:p>
            <a:r>
              <a:rPr lang="fr-FR" sz="2800" dirty="0"/>
              <a:t>Définir les champs des sujets à étudier </a:t>
            </a:r>
          </a:p>
          <a:p>
            <a:r>
              <a:rPr lang="fr-FR" sz="2800" dirty="0"/>
              <a:t>Clarifier les rôles (qui fait quoi) </a:t>
            </a:r>
          </a:p>
          <a:p>
            <a:r>
              <a:rPr lang="fr-FR" sz="2800" dirty="0"/>
              <a:t>Créer un comité stratégique =&gt; les personnes qui vont travailler et piloter sur le sujet</a:t>
            </a:r>
          </a:p>
          <a:p>
            <a:r>
              <a:rPr lang="fr-FR" sz="2800" dirty="0"/>
              <a:t>Identifier les informations nécessaires et les ressources à disposition pour les trouver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259602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95402" y="270934"/>
            <a:ext cx="9601196" cy="1659466"/>
          </a:xfrm>
        </p:spPr>
        <p:txBody>
          <a:bodyPr>
            <a:normAutofit/>
          </a:bodyPr>
          <a:lstStyle/>
          <a:p>
            <a:r>
              <a:rPr lang="fr-FR" b="1" dirty="0">
                <a:solidFill>
                  <a:srgbClr val="00B050"/>
                </a:solidFill>
              </a:rPr>
              <a:t>Réaffirmer les finalités, les valeurs, </a:t>
            </a:r>
            <a:br>
              <a:rPr lang="fr-FR" b="1" dirty="0">
                <a:solidFill>
                  <a:srgbClr val="00B050"/>
                </a:solidFill>
              </a:rPr>
            </a:br>
            <a:r>
              <a:rPr lang="fr-FR" b="1" dirty="0">
                <a:solidFill>
                  <a:srgbClr val="00B050"/>
                </a:solidFill>
              </a:rPr>
              <a:t>les missions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295401" y="1851378"/>
            <a:ext cx="9601196" cy="4391378"/>
          </a:xfrm>
        </p:spPr>
        <p:txBody>
          <a:bodyPr>
            <a:normAutofit lnSpcReduction="10000"/>
          </a:bodyPr>
          <a:lstStyle/>
          <a:p>
            <a:r>
              <a:rPr lang="fr-FR" sz="3200" dirty="0"/>
              <a:t>Finalités : Pourquoi l’association existe ?</a:t>
            </a:r>
          </a:p>
          <a:p>
            <a:r>
              <a:rPr lang="fr-FR" sz="3200" dirty="0"/>
              <a:t>Valeurs : principes qui guident l’association </a:t>
            </a:r>
          </a:p>
          <a:p>
            <a:r>
              <a:rPr lang="fr-FR" sz="3200" dirty="0"/>
              <a:t>Missions : par quels moyens l’association arrive à ses buts </a:t>
            </a:r>
          </a:p>
          <a:p>
            <a:r>
              <a:rPr lang="fr-FR" sz="3200" b="1" i="1" dirty="0">
                <a:solidFill>
                  <a:srgbClr val="00B0F0"/>
                </a:solidFill>
              </a:rPr>
              <a:t>Attention : Tous les clubs de judo ont des valeurs communes mais tous ne les mettent pas au même niveau, tous n’ont pas le même public, le même but, les mêmes moyens =&gt; Il faut être au clair sur cette base et faire ressortir ce qui fait VOTRE association.</a:t>
            </a:r>
          </a:p>
        </p:txBody>
      </p:sp>
    </p:spTree>
    <p:extLst>
      <p:ext uri="{BB962C8B-B14F-4D97-AF65-F5344CB8AC3E}">
        <p14:creationId xmlns:p14="http://schemas.microsoft.com/office/powerpoint/2010/main" val="41539024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95402" y="440268"/>
            <a:ext cx="9601196" cy="948265"/>
          </a:xfrm>
        </p:spPr>
        <p:txBody>
          <a:bodyPr/>
          <a:lstStyle/>
          <a:p>
            <a:r>
              <a:rPr lang="fr-FR" b="1" dirty="0">
                <a:solidFill>
                  <a:srgbClr val="00B050"/>
                </a:solidFill>
              </a:rPr>
              <a:t>Etablir le diagnostic (situation actuelle)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295401" y="1286933"/>
            <a:ext cx="9601196" cy="496711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FR" sz="3200" dirty="0"/>
              <a:t>C’est un moyen pour l’association de faire un état des lieux de sa situation présente </a:t>
            </a:r>
          </a:p>
          <a:p>
            <a:pPr lvl="1"/>
            <a:r>
              <a:rPr lang="fr-FR" sz="3200" dirty="0"/>
              <a:t>Ressources humaines (bénévoles et salariés) : Dirigeants, enseignants, juges, arbitres, autres fonctions</a:t>
            </a:r>
          </a:p>
          <a:p>
            <a:pPr lvl="1"/>
            <a:r>
              <a:rPr lang="fr-FR" sz="3200" dirty="0"/>
              <a:t>Licenciés (hommes, femmes, jeunes, seniors, vétérans, handicap, compétiteurs, Haut Niveau….)</a:t>
            </a:r>
          </a:p>
          <a:p>
            <a:pPr lvl="1"/>
            <a:r>
              <a:rPr lang="fr-FR" sz="3200" dirty="0"/>
              <a:t>Financière : Evolution des budgets, des ressources et des charges, répartition</a:t>
            </a:r>
          </a:p>
          <a:p>
            <a:pPr lvl="1"/>
            <a:r>
              <a:rPr lang="fr-FR" sz="3200" dirty="0"/>
              <a:t>Locaux </a:t>
            </a:r>
          </a:p>
        </p:txBody>
      </p:sp>
    </p:spTree>
    <p:extLst>
      <p:ext uri="{BB962C8B-B14F-4D97-AF65-F5344CB8AC3E}">
        <p14:creationId xmlns:p14="http://schemas.microsoft.com/office/powerpoint/2010/main" val="18923934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95402" y="451556"/>
            <a:ext cx="9601196" cy="880533"/>
          </a:xfrm>
        </p:spPr>
        <p:txBody>
          <a:bodyPr>
            <a:normAutofit/>
          </a:bodyPr>
          <a:lstStyle/>
          <a:p>
            <a:r>
              <a:rPr lang="fr-FR" dirty="0"/>
              <a:t>Mais aussi …..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295401" y="1614311"/>
            <a:ext cx="9601196" cy="4538133"/>
          </a:xfrm>
        </p:spPr>
        <p:txBody>
          <a:bodyPr>
            <a:noAutofit/>
          </a:bodyPr>
          <a:lstStyle/>
          <a:p>
            <a:r>
              <a:rPr lang="fr-FR" sz="2000" dirty="0"/>
              <a:t>De son positionnement dans son environnement : </a:t>
            </a:r>
          </a:p>
          <a:p>
            <a:pPr lvl="1"/>
            <a:r>
              <a:rPr lang="fr-FR" dirty="0"/>
              <a:t>Positionnement dans le « monde » fédéral, </a:t>
            </a:r>
          </a:p>
          <a:p>
            <a:pPr lvl="1"/>
            <a:r>
              <a:rPr lang="fr-FR" dirty="0"/>
              <a:t>Positionnement au niveau local, intercommunal, départemental et régional (à faire ressortir selon l’</a:t>
            </a:r>
            <a:r>
              <a:rPr lang="fr-FR" dirty="0" err="1"/>
              <a:t>intêret</a:t>
            </a:r>
            <a:r>
              <a:rPr lang="fr-FR" dirty="0"/>
              <a:t> pour chaque structures) =&gt; Clubs en « concurrence » par exemple y compris autres disciplines</a:t>
            </a:r>
          </a:p>
          <a:p>
            <a:r>
              <a:rPr lang="fr-FR" sz="2000" dirty="0"/>
              <a:t>Des menaces et opportunités (création ou fermeture de dojos, arrivée de nouvelles disciplines, arrêt ou baisse de subventions, arrivée ou départ d’enseignants…..)</a:t>
            </a:r>
          </a:p>
          <a:p>
            <a:r>
              <a:rPr lang="fr-FR" sz="2000" dirty="0"/>
              <a:t>Des forces et des faiblesses (bénévoles aguerris ou perte de bénévoles, enseignants expérimentés ou jeune, taux de renouvellement, taux de féminines, reconnaissance de l’association par les institutions…..)</a:t>
            </a:r>
          </a:p>
          <a:p>
            <a:r>
              <a:rPr lang="fr-FR" sz="2000" dirty="0"/>
              <a:t>Permet également de déterminer les axes de progrès et les conditions de faisabilité </a:t>
            </a:r>
          </a:p>
          <a:p>
            <a:endParaRPr lang="fr-FR" sz="2000" i="1" dirty="0"/>
          </a:p>
          <a:p>
            <a:r>
              <a:rPr lang="fr-FR" sz="2000" i="1" dirty="0">
                <a:solidFill>
                  <a:srgbClr val="00B0F0"/>
                </a:solidFill>
              </a:rPr>
              <a:t>Les éléments du diagnostic permettront de définir les objectifs stratégiques déclinés ensuite en objectifs opérationnels </a:t>
            </a:r>
            <a:endParaRPr lang="fr-FR" sz="20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30514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95402" y="406400"/>
            <a:ext cx="9601196" cy="824089"/>
          </a:xfrm>
        </p:spPr>
        <p:txBody>
          <a:bodyPr>
            <a:normAutofit/>
          </a:bodyPr>
          <a:lstStyle/>
          <a:p>
            <a:r>
              <a:rPr lang="fr-FR" dirty="0"/>
              <a:t>Les différentes sources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295401" y="1230489"/>
            <a:ext cx="9601196" cy="4955822"/>
          </a:xfrm>
        </p:spPr>
        <p:txBody>
          <a:bodyPr>
            <a:normAutofit/>
          </a:bodyPr>
          <a:lstStyle/>
          <a:p>
            <a:r>
              <a:rPr lang="fr-FR" sz="3200" dirty="0"/>
              <a:t>La connaissance de l’association et du terrain des bénévoles</a:t>
            </a:r>
          </a:p>
          <a:p>
            <a:r>
              <a:rPr lang="fr-FR" sz="3200" dirty="0"/>
              <a:t>La connaissance de l’association et du terrain des salariés</a:t>
            </a:r>
          </a:p>
          <a:p>
            <a:r>
              <a:rPr lang="fr-FR" sz="3200" dirty="0"/>
              <a:t>L’extranet FFJDA</a:t>
            </a:r>
          </a:p>
          <a:p>
            <a:r>
              <a:rPr lang="fr-FR" sz="3200" dirty="0"/>
              <a:t>Le comité / La ligue </a:t>
            </a:r>
          </a:p>
          <a:p>
            <a:r>
              <a:rPr lang="fr-FR" sz="3200" dirty="0"/>
              <a:t>Les données municipales, intercommunales, départementales</a:t>
            </a:r>
          </a:p>
          <a:p>
            <a:r>
              <a:rPr lang="fr-FR" sz="3200" dirty="0"/>
              <a:t>Les sites des autres clubs (judo et autres sports)</a:t>
            </a:r>
          </a:p>
        </p:txBody>
      </p:sp>
    </p:spTree>
    <p:extLst>
      <p:ext uri="{BB962C8B-B14F-4D97-AF65-F5344CB8AC3E}">
        <p14:creationId xmlns:p14="http://schemas.microsoft.com/office/powerpoint/2010/main" val="189055217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95402" y="508000"/>
            <a:ext cx="9601196" cy="880533"/>
          </a:xfrm>
        </p:spPr>
        <p:txBody>
          <a:bodyPr>
            <a:normAutofit fontScale="90000"/>
          </a:bodyPr>
          <a:lstStyle/>
          <a:p>
            <a:r>
              <a:rPr lang="fr-FR" b="1" dirty="0">
                <a:solidFill>
                  <a:srgbClr val="00B050"/>
                </a:solidFill>
              </a:rPr>
              <a:t>Déterminer les objectifs</a:t>
            </a:r>
            <a:br>
              <a:rPr lang="fr-FR" b="1" dirty="0">
                <a:solidFill>
                  <a:srgbClr val="00B050"/>
                </a:solidFill>
              </a:rPr>
            </a:br>
            <a:r>
              <a:rPr lang="fr-FR" sz="2200" b="1" i="1" dirty="0">
                <a:solidFill>
                  <a:srgbClr val="00B050"/>
                </a:solidFill>
              </a:rPr>
              <a:t>après avoir analyser les éléments de diagnostic </a:t>
            </a: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48267" y="1580445"/>
            <a:ext cx="10171289" cy="4294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180830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95402" y="496711"/>
            <a:ext cx="9601196" cy="666046"/>
          </a:xfrm>
        </p:spPr>
        <p:txBody>
          <a:bodyPr>
            <a:normAutofit fontScale="90000"/>
          </a:bodyPr>
          <a:lstStyle/>
          <a:p>
            <a:r>
              <a:rPr lang="fr-FR" dirty="0">
                <a:solidFill>
                  <a:srgbClr val="00B050"/>
                </a:solidFill>
              </a:rPr>
              <a:t>Caractéristiques des objectifs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295401" y="1286933"/>
            <a:ext cx="9601196" cy="4921956"/>
          </a:xfrm>
        </p:spPr>
        <p:txBody>
          <a:bodyPr>
            <a:normAutofit/>
          </a:bodyPr>
          <a:lstStyle/>
          <a:p>
            <a:r>
              <a:rPr lang="fr-FR" sz="2800" dirty="0">
                <a:solidFill>
                  <a:srgbClr val="00B050"/>
                </a:solidFill>
              </a:rPr>
              <a:t>S</a:t>
            </a:r>
            <a:r>
              <a:rPr lang="fr-FR" sz="2800" dirty="0"/>
              <a:t>pécifiques : Ils doivent être clairs, précis et compréhensibles</a:t>
            </a:r>
          </a:p>
          <a:p>
            <a:r>
              <a:rPr lang="fr-FR" sz="2800" dirty="0">
                <a:solidFill>
                  <a:srgbClr val="00B050"/>
                </a:solidFill>
              </a:rPr>
              <a:t>M</a:t>
            </a:r>
            <a:r>
              <a:rPr lang="fr-FR" sz="2800" dirty="0"/>
              <a:t>esurables : Les objectifs doivent-être </a:t>
            </a:r>
            <a:r>
              <a:rPr lang="fr-FR" sz="2800" i="1" dirty="0"/>
              <a:t>Mesurables et évaluables – Indiquer des indicateur de performances / résultats</a:t>
            </a:r>
            <a:endParaRPr lang="fr-FR" sz="2800" dirty="0"/>
          </a:p>
          <a:p>
            <a:r>
              <a:rPr lang="fr-FR" sz="2800" dirty="0">
                <a:solidFill>
                  <a:srgbClr val="00B050"/>
                </a:solidFill>
              </a:rPr>
              <a:t>A</a:t>
            </a:r>
            <a:r>
              <a:rPr lang="fr-FR" sz="2800" dirty="0"/>
              <a:t>ccessibles : Ils peuvent être ambitieux ils doivent être atteignables et acceptables</a:t>
            </a:r>
          </a:p>
          <a:p>
            <a:r>
              <a:rPr lang="fr-FR" sz="2800" dirty="0">
                <a:solidFill>
                  <a:srgbClr val="00B050"/>
                </a:solidFill>
              </a:rPr>
              <a:t>R</a:t>
            </a:r>
            <a:r>
              <a:rPr lang="fr-FR" sz="2800" dirty="0"/>
              <a:t>éalistes : Ils doivent être raisonnables et réalisables en fonction du diagnostic et des ressources affectées à l’atteinte de l’objectif</a:t>
            </a:r>
          </a:p>
          <a:p>
            <a:r>
              <a:rPr lang="fr-FR" sz="2800" dirty="0">
                <a:solidFill>
                  <a:srgbClr val="00B050"/>
                </a:solidFill>
              </a:rPr>
              <a:t>T</a:t>
            </a:r>
            <a:r>
              <a:rPr lang="fr-FR" sz="2800" dirty="0"/>
              <a:t>emps : Ils doivent-être définis dans le temps =&gt; période de référence</a:t>
            </a:r>
          </a:p>
        </p:txBody>
      </p:sp>
    </p:spTree>
    <p:extLst>
      <p:ext uri="{BB962C8B-B14F-4D97-AF65-F5344CB8AC3E}">
        <p14:creationId xmlns:p14="http://schemas.microsoft.com/office/powerpoint/2010/main" val="284646206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95402" y="575734"/>
            <a:ext cx="9601196" cy="745066"/>
          </a:xfrm>
        </p:spPr>
        <p:txBody>
          <a:bodyPr>
            <a:normAutofit fontScale="90000"/>
          </a:bodyPr>
          <a:lstStyle/>
          <a:p>
            <a:r>
              <a:rPr lang="fr-FR" dirty="0"/>
              <a:t>Se poser les bonnes questions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295401" y="1241778"/>
            <a:ext cx="9601196" cy="4933244"/>
          </a:xfrm>
        </p:spPr>
        <p:txBody>
          <a:bodyPr>
            <a:normAutofit/>
          </a:bodyPr>
          <a:lstStyle/>
          <a:p>
            <a:r>
              <a:rPr lang="fr-FR" dirty="0"/>
              <a:t>Vous pouvez utiliser le </a:t>
            </a:r>
            <a:r>
              <a:rPr lang="fr-FR" b="1" dirty="0"/>
              <a:t>QQOQCP</a:t>
            </a:r>
            <a:r>
              <a:rPr lang="fr-FR" dirty="0"/>
              <a:t> pour définir précisément le contexte de l'</a:t>
            </a:r>
            <a:r>
              <a:rPr lang="fr-FR" b="1" dirty="0"/>
              <a:t>objectif</a:t>
            </a:r>
            <a:r>
              <a:rPr lang="fr-FR" dirty="0"/>
              <a:t> que vous définissez : </a:t>
            </a:r>
          </a:p>
          <a:p>
            <a:r>
              <a:rPr lang="fr-FR" b="1" dirty="0">
                <a:solidFill>
                  <a:srgbClr val="00B050"/>
                </a:solidFill>
              </a:rPr>
              <a:t>Q</a:t>
            </a:r>
            <a:r>
              <a:rPr lang="fr-FR" dirty="0"/>
              <a:t>ui 		Le responsable de l'objectif et qui il vise</a:t>
            </a:r>
          </a:p>
          <a:p>
            <a:r>
              <a:rPr lang="fr-FR" b="1" dirty="0">
                <a:solidFill>
                  <a:srgbClr val="00B050"/>
                </a:solidFill>
              </a:rPr>
              <a:t>Q</a:t>
            </a:r>
            <a:r>
              <a:rPr lang="fr-FR" dirty="0"/>
              <a:t>uoi 	Objets concernés par l'objectif						</a:t>
            </a:r>
          </a:p>
          <a:p>
            <a:r>
              <a:rPr lang="fr-FR" b="1" dirty="0">
                <a:solidFill>
                  <a:srgbClr val="00B050"/>
                </a:solidFill>
              </a:rPr>
              <a:t>O</a:t>
            </a:r>
            <a:r>
              <a:rPr lang="fr-FR" dirty="0"/>
              <a:t>ù		L'objectif   doit être défini sur un territoire 			</a:t>
            </a:r>
            <a:endParaRPr lang="fr-FR" b="1" dirty="0">
              <a:solidFill>
                <a:srgbClr val="00B050"/>
              </a:solidFill>
            </a:endParaRPr>
          </a:p>
          <a:p>
            <a:r>
              <a:rPr lang="fr-FR" b="1" dirty="0">
                <a:solidFill>
                  <a:srgbClr val="00B050"/>
                </a:solidFill>
              </a:rPr>
              <a:t>Q</a:t>
            </a:r>
            <a:r>
              <a:rPr lang="fr-FR" dirty="0"/>
              <a:t>uand	 L'objectif doit être défini dans le temps 			</a:t>
            </a:r>
            <a:endParaRPr lang="fr-FR" b="1" dirty="0">
              <a:solidFill>
                <a:srgbClr val="00B050"/>
              </a:solidFill>
            </a:endParaRPr>
          </a:p>
          <a:p>
            <a:r>
              <a:rPr lang="fr-FR" b="1" dirty="0">
                <a:solidFill>
                  <a:srgbClr val="00B050"/>
                </a:solidFill>
              </a:rPr>
              <a:t>C</a:t>
            </a:r>
            <a:r>
              <a:rPr lang="fr-FR" dirty="0"/>
              <a:t>omment La manière d’atteindre l’objectif, les moyens</a:t>
            </a:r>
          </a:p>
          <a:p>
            <a:r>
              <a:rPr lang="fr-FR" b="1" dirty="0">
                <a:solidFill>
                  <a:srgbClr val="00B050"/>
                </a:solidFill>
              </a:rPr>
              <a:t>P</a:t>
            </a:r>
            <a:r>
              <a:rPr lang="fr-FR" dirty="0"/>
              <a:t>ourquoi : peut 	s’appliquer à chacune des questions précédentes	</a:t>
            </a:r>
          </a:p>
          <a:p>
            <a:r>
              <a:rPr lang="fr-FR" dirty="0"/>
              <a:t>			</a:t>
            </a:r>
          </a:p>
        </p:txBody>
      </p:sp>
      <p:sp>
        <p:nvSpPr>
          <p:cNvPr id="4" name="Accolade fermante 3"/>
          <p:cNvSpPr/>
          <p:nvPr/>
        </p:nvSpPr>
        <p:spPr>
          <a:xfrm>
            <a:off x="9697460" y="2254421"/>
            <a:ext cx="230660" cy="2215979"/>
          </a:xfrm>
          <a:prstGeom prst="rightBrac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9115816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95402" y="575733"/>
            <a:ext cx="9601196" cy="440267"/>
          </a:xfrm>
        </p:spPr>
        <p:txBody>
          <a:bodyPr>
            <a:normAutofit fontScale="90000"/>
          </a:bodyPr>
          <a:lstStyle/>
          <a:p>
            <a:r>
              <a:rPr lang="fr-FR" dirty="0"/>
              <a:t>Exemples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295401" y="1016001"/>
            <a:ext cx="9601196" cy="4859868"/>
          </a:xfrm>
        </p:spPr>
        <p:txBody>
          <a:bodyPr>
            <a:noAutofit/>
          </a:bodyPr>
          <a:lstStyle/>
          <a:p>
            <a:r>
              <a:rPr lang="fr-FR" dirty="0"/>
              <a:t>Objectifs Stratégiques : Augmenter de X% notre nombre de pratiquantes féminines sur l’Olympiade. </a:t>
            </a:r>
          </a:p>
          <a:p>
            <a:r>
              <a:rPr lang="fr-FR" dirty="0"/>
              <a:t>Objectifs Opérationnels : </a:t>
            </a:r>
          </a:p>
          <a:p>
            <a:pPr marL="0" indent="0">
              <a:buNone/>
            </a:pPr>
            <a:r>
              <a:rPr lang="fr-FR" dirty="0"/>
              <a:t>	- Créer un créneau </a:t>
            </a:r>
            <a:r>
              <a:rPr lang="fr-FR" dirty="0" err="1"/>
              <a:t>taïso</a:t>
            </a:r>
            <a:r>
              <a:rPr lang="fr-FR" dirty="0"/>
              <a:t> supplémentaire sur la commune de …. avec un objectif de XX 	nouvelles pratiquantes d’ici XX ans,</a:t>
            </a:r>
          </a:p>
          <a:p>
            <a:pPr marL="0" indent="0">
              <a:buNone/>
            </a:pPr>
            <a:r>
              <a:rPr lang="fr-FR" dirty="0"/>
              <a:t>	- Mener des X cycles d’initiation jujitsu self défense dans des classes de lycées pro 	ayant 	une forte population féminine (coiffure, esthétique…) ou dans des écoles 	d’aide soignante, 	infirmière</a:t>
            </a:r>
          </a:p>
          <a:p>
            <a:pPr marL="0" indent="0">
              <a:buNone/>
            </a:pPr>
            <a:r>
              <a:rPr lang="fr-FR" dirty="0"/>
              <a:t>	- Organiser un tournoi 100% féminin pour promouvoir l’activité, catégorie XX avec XX 	participantes attendues</a:t>
            </a:r>
          </a:p>
          <a:p>
            <a:pPr marL="0" indent="0">
              <a:buNone/>
            </a:pPr>
            <a:r>
              <a:rPr lang="fr-FR" dirty="0"/>
              <a:t>	- Féminiser notre encadrement en formant 2 féminines aux métiers de l’enseignement sur l’olympiade</a:t>
            </a:r>
          </a:p>
        </p:txBody>
      </p:sp>
    </p:spTree>
    <p:extLst>
      <p:ext uri="{BB962C8B-B14F-4D97-AF65-F5344CB8AC3E}">
        <p14:creationId xmlns:p14="http://schemas.microsoft.com/office/powerpoint/2010/main" val="73177034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95402" y="496711"/>
            <a:ext cx="9601196" cy="778934"/>
          </a:xfrm>
        </p:spPr>
        <p:txBody>
          <a:bodyPr>
            <a:normAutofit/>
          </a:bodyPr>
          <a:lstStyle/>
          <a:p>
            <a:r>
              <a:rPr lang="fr-FR" dirty="0"/>
              <a:t>Exemples :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295401" y="1174045"/>
            <a:ext cx="9601196" cy="5102578"/>
          </a:xfrm>
        </p:spPr>
        <p:txBody>
          <a:bodyPr>
            <a:normAutofit fontScale="25000" lnSpcReduction="20000"/>
          </a:bodyPr>
          <a:lstStyle/>
          <a:p>
            <a:r>
              <a:rPr lang="fr-FR" sz="8000" dirty="0"/>
              <a:t>Objectifs Stratégiques : Augmenter de X% notre nombre de licenciés de 10 à 14 ans, sur l’olympiade. </a:t>
            </a:r>
          </a:p>
          <a:p>
            <a:r>
              <a:rPr lang="fr-FR" sz="8000" dirty="0"/>
              <a:t>Objectifs Opérationnels : </a:t>
            </a:r>
          </a:p>
          <a:p>
            <a:r>
              <a:rPr lang="fr-FR" sz="8000" dirty="0"/>
              <a:t>Attirer de nouveaux licenciés sur cette tranche d’âge en : </a:t>
            </a:r>
          </a:p>
          <a:p>
            <a:pPr lvl="2"/>
            <a:r>
              <a:rPr lang="fr-FR" sz="8000" dirty="0"/>
              <a:t>Mettant en place des séances découvertes dans les collèges par des partenariats, et dans les lieux d’accueil d’adolescents</a:t>
            </a:r>
          </a:p>
          <a:p>
            <a:pPr lvl="2"/>
            <a:r>
              <a:rPr lang="fr-FR" sz="8000" dirty="0"/>
              <a:t>Communiquant sur les réseaux sociaux</a:t>
            </a:r>
          </a:p>
          <a:p>
            <a:pPr lvl="2"/>
            <a:r>
              <a:rPr lang="fr-FR" sz="8000" dirty="0"/>
              <a:t>Organisant des opérations parrainage</a:t>
            </a:r>
          </a:p>
          <a:p>
            <a:r>
              <a:rPr lang="fr-FR" sz="8000" dirty="0"/>
              <a:t>Faire progresser notre taux de renouvellement sur les catégories benjamins et minimes de X % en fidélisant par : </a:t>
            </a:r>
          </a:p>
          <a:p>
            <a:pPr lvl="2"/>
            <a:r>
              <a:rPr lang="fr-FR" sz="8000" dirty="0"/>
              <a:t>Organisation de stages pendant les vacances scolaires</a:t>
            </a:r>
          </a:p>
          <a:p>
            <a:pPr lvl="2"/>
            <a:r>
              <a:rPr lang="fr-FR" sz="8000" dirty="0"/>
              <a:t>Participation à des tournois par équipes pour créer une cohésion de groupe</a:t>
            </a:r>
          </a:p>
          <a:p>
            <a:pPr lvl="2"/>
            <a:r>
              <a:rPr lang="fr-FR" sz="8000" dirty="0"/>
              <a:t>Valorisation des résultats </a:t>
            </a:r>
          </a:p>
          <a:p>
            <a:pPr lvl="2"/>
            <a:r>
              <a:rPr lang="fr-FR" sz="8000" dirty="0"/>
              <a:t>Implication dans la vie du club </a:t>
            </a:r>
          </a:p>
          <a:p>
            <a:pPr lvl="2"/>
            <a:r>
              <a:rPr lang="fr-FR" sz="8000" dirty="0"/>
              <a:t>Implication dans des missions de jeunes officiels</a:t>
            </a:r>
          </a:p>
          <a:p>
            <a:pPr marL="0" indent="0">
              <a:buNone/>
            </a:pPr>
            <a:endParaRPr lang="fr-FR" sz="5500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782899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95402" y="982133"/>
            <a:ext cx="9601196" cy="722490"/>
          </a:xfrm>
        </p:spPr>
        <p:txBody>
          <a:bodyPr>
            <a:normAutofit fontScale="90000"/>
          </a:bodyPr>
          <a:lstStyle/>
          <a:p>
            <a:r>
              <a:rPr lang="fr-FR" dirty="0"/>
              <a:t>Le Projet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295401" y="2009422"/>
            <a:ext cx="9601196" cy="3866446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90000"/>
              </a:lnSpc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</a:pPr>
            <a:r>
              <a:rPr lang="fr-FR" altLang="fr-FR" sz="5200" dirty="0">
                <a:cs typeface="Tahoma" panose="020B0604030504040204" pitchFamily="34" charset="0"/>
              </a:rPr>
              <a:t>Action(s)/</a:t>
            </a:r>
            <a:r>
              <a:rPr lang="fr-FR" altLang="fr-FR" sz="5200" b="1" u="sng" dirty="0">
                <a:cs typeface="Tahoma" panose="020B0604030504040204" pitchFamily="34" charset="0"/>
              </a:rPr>
              <a:t>mission</a:t>
            </a:r>
            <a:r>
              <a:rPr lang="fr-FR" altLang="fr-FR" sz="5200" dirty="0">
                <a:cs typeface="Tahoma" panose="020B0604030504040204" pitchFamily="34" charset="0"/>
              </a:rPr>
              <a:t>(s) que l’on (se) propose de mener à bien, dans un délai limité, en vue d’atteindre un objectif, en adéquation avec les </a:t>
            </a:r>
            <a:r>
              <a:rPr lang="fr-FR" altLang="fr-FR" sz="5200" b="1" u="sng" dirty="0">
                <a:cs typeface="Tahoma" panose="020B0604030504040204" pitchFamily="34" charset="0"/>
              </a:rPr>
              <a:t>valeurs</a:t>
            </a:r>
            <a:r>
              <a:rPr lang="fr-FR" altLang="fr-FR" sz="5200" dirty="0">
                <a:cs typeface="Tahoma" panose="020B0604030504040204" pitchFamily="34" charset="0"/>
              </a:rPr>
              <a:t> du Judo / de l’association, en se dotant de moyens adaptés (dans le cadre d’un budget). </a:t>
            </a:r>
          </a:p>
          <a:p>
            <a:pPr>
              <a:lnSpc>
                <a:spcPct val="90000"/>
              </a:lnSpc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</a:pPr>
            <a:endParaRPr lang="fr-FR" altLang="fr-FR" sz="5200" dirty="0">
              <a:cs typeface="Tahoma" panose="020B0604030504040204" pitchFamily="34" charset="0"/>
            </a:endParaRPr>
          </a:p>
          <a:p>
            <a:pPr>
              <a:lnSpc>
                <a:spcPct val="90000"/>
              </a:lnSpc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</a:pPr>
            <a:r>
              <a:rPr lang="fr-FR" altLang="fr-FR" sz="5200" u="sng" dirty="0">
                <a:cs typeface="Tahoma" panose="020B0604030504040204" pitchFamily="34" charset="0"/>
              </a:rPr>
              <a:t>Le projet constitue une ligne de conduite pour les actes quotidiens</a:t>
            </a:r>
            <a:r>
              <a:rPr lang="fr-FR" altLang="fr-FR" sz="5200" dirty="0">
                <a:cs typeface="Tahoma" panose="020B0604030504040204" pitchFamily="34" charset="0"/>
              </a:rPr>
              <a:t>.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5949901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95402" y="519290"/>
            <a:ext cx="9601196" cy="1174044"/>
          </a:xfrm>
        </p:spPr>
        <p:txBody>
          <a:bodyPr>
            <a:normAutofit/>
          </a:bodyPr>
          <a:lstStyle/>
          <a:p>
            <a:r>
              <a:rPr lang="fr-FR" dirty="0"/>
              <a:t>Point de vigilance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z="3200" dirty="0"/>
              <a:t>Veiller à ce que les objectifs soient cohérents entre eux</a:t>
            </a:r>
          </a:p>
          <a:p>
            <a:r>
              <a:rPr lang="fr-FR" sz="3200" dirty="0"/>
              <a:t>Ne pas se noyer sous les objectifs</a:t>
            </a:r>
          </a:p>
          <a:p>
            <a:pPr marL="0" indent="0">
              <a:buNone/>
            </a:pPr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0217373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95402" y="2404533"/>
            <a:ext cx="9601196" cy="1394177"/>
          </a:xfrm>
        </p:spPr>
        <p:txBody>
          <a:bodyPr/>
          <a:lstStyle/>
          <a:p>
            <a:r>
              <a:rPr lang="fr-FR" dirty="0"/>
              <a:t>A Vous de Jouer</a:t>
            </a:r>
          </a:p>
        </p:txBody>
      </p:sp>
    </p:spTree>
    <p:extLst>
      <p:ext uri="{BB962C8B-B14F-4D97-AF65-F5344CB8AC3E}">
        <p14:creationId xmlns:p14="http://schemas.microsoft.com/office/powerpoint/2010/main" val="26364799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609601"/>
          </a:xfrm>
        </p:spPr>
        <p:txBody>
          <a:bodyPr>
            <a:normAutofit fontScale="90000"/>
          </a:bodyPr>
          <a:lstStyle/>
          <a:p>
            <a:r>
              <a:rPr lang="fr-FR" dirty="0"/>
              <a:t>Pour qui?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295401" y="1738489"/>
            <a:ext cx="9601196" cy="4137379"/>
          </a:xfrm>
        </p:spPr>
        <p:txBody>
          <a:bodyPr>
            <a:normAutofit fontScale="85000" lnSpcReduction="10000"/>
          </a:bodyPr>
          <a:lstStyle/>
          <a:p>
            <a:pPr algn="just">
              <a:lnSpc>
                <a:spcPct val="90000"/>
              </a:lnSpc>
            </a:pPr>
            <a:r>
              <a:rPr lang="fr-FR" altLang="fr-FR" sz="3600" dirty="0"/>
              <a:t>Pour les </a:t>
            </a:r>
            <a:r>
              <a:rPr lang="fr-FR" altLang="fr-FR" sz="3600" b="1" dirty="0"/>
              <a:t>dirigeants et enseignants </a:t>
            </a:r>
            <a:r>
              <a:rPr lang="fr-FR" altLang="fr-FR" sz="3600" dirty="0"/>
              <a:t>afin de savoir où en est leur club et pour le conduire vers l’avenir.</a:t>
            </a:r>
          </a:p>
          <a:p>
            <a:pPr algn="just">
              <a:lnSpc>
                <a:spcPct val="90000"/>
              </a:lnSpc>
            </a:pPr>
            <a:r>
              <a:rPr lang="fr-FR" altLang="fr-FR" sz="3600" dirty="0"/>
              <a:t>Pour les dirigeants, enseignants et pratiquants qui ont besoin de savoir quelles sont les ambitions de leur Club.</a:t>
            </a:r>
          </a:p>
          <a:p>
            <a:pPr algn="just">
              <a:lnSpc>
                <a:spcPct val="90000"/>
              </a:lnSpc>
            </a:pPr>
            <a:r>
              <a:rPr lang="fr-FR" altLang="fr-FR" sz="3600" dirty="0"/>
              <a:t>Pour le </a:t>
            </a:r>
            <a:r>
              <a:rPr lang="fr-FR" altLang="fr-FR" sz="3600" b="1" dirty="0"/>
              <a:t>Comité départemental, la Ligue, la FFJDA </a:t>
            </a:r>
            <a:r>
              <a:rPr lang="fr-FR" altLang="fr-FR" sz="3600" dirty="0"/>
              <a:t>qui ont besoin de connaître les projets de développement du Judo sur les territoires,</a:t>
            </a:r>
          </a:p>
          <a:p>
            <a:pPr algn="just">
              <a:lnSpc>
                <a:spcPct val="90000"/>
              </a:lnSpc>
            </a:pPr>
            <a:r>
              <a:rPr lang="fr-FR" altLang="fr-FR" sz="3600" dirty="0"/>
              <a:t>Pour </a:t>
            </a:r>
            <a:r>
              <a:rPr lang="fr-FR" altLang="fr-FR" sz="3600" b="1" dirty="0"/>
              <a:t>les financeurs </a:t>
            </a:r>
            <a:r>
              <a:rPr lang="fr-FR" altLang="fr-FR" sz="3600" dirty="0"/>
              <a:t>(Etat, Collectivités locales, Conseils régionaux, Conseils Généraux, Partenaires privés…)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386431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95401" y="609599"/>
            <a:ext cx="9601196" cy="609601"/>
          </a:xfrm>
        </p:spPr>
        <p:txBody>
          <a:bodyPr>
            <a:normAutofit fontScale="90000"/>
          </a:bodyPr>
          <a:lstStyle/>
          <a:p>
            <a:r>
              <a:rPr lang="fr-FR" dirty="0"/>
              <a:t>Pourquoi ?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295401" y="1219200"/>
            <a:ext cx="9601196" cy="4955822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fr-FR" altLang="fr-FR" dirty="0"/>
              <a:t> </a:t>
            </a:r>
            <a:r>
              <a:rPr lang="fr-FR" altLang="fr-FR" sz="12800" dirty="0"/>
              <a:t>Il est synonyme de dynamisme et de gage de pérennité malgré les éventuels changements au sein du club</a:t>
            </a:r>
          </a:p>
          <a:p>
            <a:pPr marL="0" indent="0">
              <a:buNone/>
            </a:pPr>
            <a:r>
              <a:rPr lang="fr-FR" altLang="fr-FR" sz="12400" dirty="0"/>
              <a:t>Il facilite et renforce la sécurité des actions dans la durée</a:t>
            </a:r>
          </a:p>
          <a:p>
            <a:pPr marL="0" indent="0">
              <a:buNone/>
            </a:pPr>
            <a:r>
              <a:rPr lang="fr-FR" altLang="fr-FR" sz="12800" dirty="0"/>
              <a:t>Il structure les actions et les objectifs du club et amène une cohérence à tous les échelons</a:t>
            </a:r>
          </a:p>
          <a:p>
            <a:pPr marL="0" indent="0">
              <a:buNone/>
            </a:pPr>
            <a:r>
              <a:rPr lang="fr-FR" altLang="fr-FR" sz="12800" dirty="0"/>
              <a:t>Il permet de définir une véritable politique sportive</a:t>
            </a:r>
          </a:p>
          <a:p>
            <a:pPr marL="0" indent="0">
              <a:buNone/>
            </a:pPr>
            <a:r>
              <a:rPr lang="fr-FR" altLang="fr-FR" sz="12800" dirty="0"/>
              <a:t>Il renforce notre image auprès de l’ensemble de nos partenaires et permet de communiquer sur le projet du club</a:t>
            </a:r>
          </a:p>
          <a:p>
            <a:pPr marL="0" indent="0">
              <a:buNone/>
            </a:pPr>
            <a:r>
              <a:rPr lang="fr-FR" altLang="fr-FR" sz="12800" dirty="0"/>
              <a:t>Il permet de partager les responsabilités et redonne de la motivation et de l’assurance aux bénévoles</a:t>
            </a:r>
            <a:endParaRPr lang="fr-FR" sz="12800" dirty="0"/>
          </a:p>
        </p:txBody>
      </p:sp>
    </p:spTree>
    <p:extLst>
      <p:ext uri="{BB962C8B-B14F-4D97-AF65-F5344CB8AC3E}">
        <p14:creationId xmlns:p14="http://schemas.microsoft.com/office/powerpoint/2010/main" val="2357517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95402" y="485422"/>
            <a:ext cx="9601196" cy="824089"/>
          </a:xfrm>
        </p:spPr>
        <p:txBody>
          <a:bodyPr>
            <a:normAutofit/>
          </a:bodyPr>
          <a:lstStyle/>
          <a:p>
            <a:r>
              <a:rPr lang="fr-FR" dirty="0"/>
              <a:t>Pourquoi ? 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846668" y="1185333"/>
            <a:ext cx="10964330" cy="5080000"/>
          </a:xfrm>
        </p:spPr>
        <p:txBody>
          <a:bodyPr>
            <a:normAutofit lnSpcReduction="10000"/>
          </a:bodyPr>
          <a:lstStyle/>
          <a:p>
            <a:pPr lvl="2">
              <a:buClrTx/>
              <a:buFont typeface="Wingdings" panose="05000000000000000000" pitchFamily="2" charset="2"/>
              <a:buChar char="v"/>
            </a:pPr>
            <a:r>
              <a:rPr lang="fr-FR" altLang="fr-FR" sz="3600" dirty="0"/>
              <a:t>Il permet de définir un budget et des moyens sur la durée</a:t>
            </a:r>
          </a:p>
          <a:p>
            <a:pPr lvl="2">
              <a:buClrTx/>
              <a:buFont typeface="Wingdings" panose="05000000000000000000" pitchFamily="2" charset="2"/>
              <a:buChar char="v"/>
            </a:pPr>
            <a:r>
              <a:rPr lang="fr-FR" altLang="fr-FR" sz="3600" dirty="0"/>
              <a:t>Il favorise l’initiative locale et le développement du club</a:t>
            </a:r>
          </a:p>
          <a:p>
            <a:pPr lvl="2">
              <a:buClrTx/>
              <a:buFont typeface="Wingdings" panose="05000000000000000000" pitchFamily="2" charset="2"/>
              <a:buChar char="v"/>
            </a:pPr>
            <a:r>
              <a:rPr lang="fr-FR" altLang="fr-FR" sz="3600" dirty="0"/>
              <a:t>Il favorise la réflexion collective des membres</a:t>
            </a:r>
          </a:p>
          <a:p>
            <a:pPr lvl="2">
              <a:buClrTx/>
              <a:buFont typeface="Wingdings" panose="05000000000000000000" pitchFamily="2" charset="2"/>
              <a:buChar char="v"/>
            </a:pPr>
            <a:r>
              <a:rPr lang="fr-FR" altLang="fr-FR" sz="3600" dirty="0"/>
              <a:t>Il regroupe des bénévoles et des salariés autour d’idées, d’envies communes et d’actions à définir</a:t>
            </a:r>
          </a:p>
          <a:p>
            <a:pPr lvl="2">
              <a:buClrTx/>
              <a:buFont typeface="Wingdings" panose="05000000000000000000" pitchFamily="2" charset="2"/>
              <a:buChar char="v"/>
            </a:pPr>
            <a:r>
              <a:rPr lang="fr-FR" altLang="fr-FR" sz="3600" dirty="0"/>
              <a:t>Il </a:t>
            </a:r>
            <a:r>
              <a:rPr lang="fr-FR" altLang="fr-FR" sz="3600" b="1" dirty="0"/>
              <a:t>valorise</a:t>
            </a:r>
            <a:r>
              <a:rPr lang="fr-FR" altLang="fr-FR" sz="3600" dirty="0"/>
              <a:t> l’action des bénévoles et des salariés</a:t>
            </a:r>
          </a:p>
          <a:p>
            <a:pPr lvl="2">
              <a:buClrTx/>
              <a:buFont typeface="Wingdings" panose="05000000000000000000" pitchFamily="2" charset="2"/>
              <a:buChar char="v"/>
            </a:pPr>
            <a:endParaRPr lang="fr-FR" altLang="fr-FR" sz="2400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907470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95402" y="519288"/>
            <a:ext cx="9601196" cy="575733"/>
          </a:xfrm>
        </p:spPr>
        <p:txBody>
          <a:bodyPr>
            <a:normAutofit fontScale="90000"/>
          </a:bodyPr>
          <a:lstStyle/>
          <a:p>
            <a:r>
              <a:rPr lang="fr-FR" dirty="0"/>
              <a:t>Le projet associatif c’est :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295401" y="1185333"/>
            <a:ext cx="9601196" cy="5023556"/>
          </a:xfrm>
        </p:spPr>
        <p:txBody>
          <a:bodyPr>
            <a:normAutofit fontScale="85000" lnSpcReduction="10000"/>
          </a:bodyPr>
          <a:lstStyle/>
          <a:p>
            <a:r>
              <a:rPr lang="fr-FR" sz="3200" dirty="0"/>
              <a:t>Une idée, un constat, un manque, une volonté, une envie</a:t>
            </a:r>
          </a:p>
          <a:p>
            <a:r>
              <a:rPr lang="fr-FR" sz="3200" dirty="0"/>
              <a:t>Une base partagée avec d’autres personnes qui constitue les prémices du projet. Il prend forme lorsque le tout s’inscrit autour de valeurs partagées</a:t>
            </a:r>
          </a:p>
          <a:p>
            <a:r>
              <a:rPr lang="fr-FR" altLang="fr-FR" sz="3200" dirty="0"/>
              <a:t>C’est une démarche volontariste qui engage une réflexion sur l’avenir du comité ou du club. Elle participe à structurer l’activité du comité ou du club autour d’un projet. Elle procède d’une approche rationnelle conduite par une équipe motivée.</a:t>
            </a:r>
          </a:p>
          <a:p>
            <a:r>
              <a:rPr lang="fr-FR" sz="3200" dirty="0"/>
              <a:t>Il s’agit des différents objectifs que se fixent les organes statutaires compétents pour atteindre l’objet social (=&gt; finalité du club).</a:t>
            </a:r>
          </a:p>
          <a:p>
            <a:r>
              <a:rPr lang="fr-FR" sz="3200" b="1" dirty="0"/>
              <a:t>Il est donc l’expression de la volonté des membres. </a:t>
            </a:r>
            <a:endParaRPr lang="fr-FR" sz="3200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651886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95402" y="541867"/>
            <a:ext cx="9601196" cy="620890"/>
          </a:xfrm>
        </p:spPr>
        <p:txBody>
          <a:bodyPr>
            <a:normAutofit fontScale="90000"/>
          </a:bodyPr>
          <a:lstStyle/>
          <a:p>
            <a:r>
              <a:rPr lang="fr-FR" dirty="0"/>
              <a:t>Caractéristiques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295401" y="1162757"/>
            <a:ext cx="9601196" cy="5192887"/>
          </a:xfrm>
        </p:spPr>
        <p:txBody>
          <a:bodyPr>
            <a:normAutofit/>
          </a:bodyPr>
          <a:lstStyle/>
          <a:p>
            <a:r>
              <a:rPr lang="fr-FR" dirty="0"/>
              <a:t>C’est autour de lui que s’organise toute la réflexion et l’action qui en découle. </a:t>
            </a:r>
          </a:p>
          <a:p>
            <a:r>
              <a:rPr lang="fr-FR" dirty="0"/>
              <a:t>Il est un gage de cohérence des actions entreprises par la structure. </a:t>
            </a:r>
          </a:p>
          <a:p>
            <a:r>
              <a:rPr lang="fr-FR" dirty="0"/>
              <a:t>Il est de préférence en corrélation avec l’olympiade. </a:t>
            </a:r>
          </a:p>
          <a:p>
            <a:r>
              <a:rPr lang="fr-FR" dirty="0"/>
              <a:t>Il est composé de 3 éléments principaux: </a:t>
            </a:r>
          </a:p>
          <a:p>
            <a:pPr lvl="1"/>
            <a:r>
              <a:rPr lang="fr-FR" sz="2400" dirty="0"/>
              <a:t>Des valeurs (ou idées fortes) et de la finalité qui guide l’association </a:t>
            </a:r>
          </a:p>
          <a:p>
            <a:pPr lvl="1"/>
            <a:r>
              <a:rPr lang="fr-FR" sz="2400" dirty="0"/>
              <a:t>Des objectifs stratégiques et opérationnels de l’association </a:t>
            </a:r>
          </a:p>
          <a:p>
            <a:pPr lvl="1"/>
            <a:r>
              <a:rPr lang="fr-FR" sz="2400" dirty="0"/>
              <a:t>Des actions à mettre en place </a:t>
            </a:r>
          </a:p>
          <a:p>
            <a:r>
              <a:rPr lang="fr-FR" dirty="0"/>
              <a:t>Il doit être écrit, formalisé, partagé et éventuellement réactualisé (si sur l’olympiade)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317864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Exercice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FR" sz="4000" dirty="0"/>
              <a:t>Sur un post </a:t>
            </a:r>
            <a:r>
              <a:rPr lang="fr-FR" sz="4000" dirty="0" err="1"/>
              <a:t>it</a:t>
            </a:r>
            <a:r>
              <a:rPr lang="fr-FR" sz="4000" dirty="0"/>
              <a:t> : notez 3 valeurs qui d’après vous définissent votre association</a:t>
            </a:r>
          </a:p>
          <a:p>
            <a:r>
              <a:rPr lang="fr-FR" sz="4000" dirty="0"/>
              <a:t>Sur un autre post-it : Notez une phrase qui d’après vous définirait votre club dans son environnement</a:t>
            </a:r>
          </a:p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2519811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que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289</TotalTime>
  <Words>1872</Words>
  <Application>Microsoft Office PowerPoint</Application>
  <PresentationFormat>Grand écran</PresentationFormat>
  <Paragraphs>176</Paragraphs>
  <Slides>31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31</vt:i4>
      </vt:variant>
    </vt:vector>
  </HeadingPairs>
  <TitlesOfParts>
    <vt:vector size="37" baseType="lpstr">
      <vt:lpstr>Arial</vt:lpstr>
      <vt:lpstr>Garamond</vt:lpstr>
      <vt:lpstr>Tahoma</vt:lpstr>
      <vt:lpstr>Verdana</vt:lpstr>
      <vt:lpstr>Wingdings</vt:lpstr>
      <vt:lpstr>Organique</vt:lpstr>
      <vt:lpstr>Le Projet Associatif</vt:lpstr>
      <vt:lpstr>Comment définiriez vous le projet associatif?</vt:lpstr>
      <vt:lpstr>Le Projet </vt:lpstr>
      <vt:lpstr>Pour qui?</vt:lpstr>
      <vt:lpstr>Pourquoi ?</vt:lpstr>
      <vt:lpstr>Pourquoi ? </vt:lpstr>
      <vt:lpstr>Le projet associatif c’est :</vt:lpstr>
      <vt:lpstr>Caractéristiques</vt:lpstr>
      <vt:lpstr>Exercice</vt:lpstr>
      <vt:lpstr> Il s’organise classiquement autour de 4 volets, présentés comme bon vous semble selon les orientations prioritaires de votre association </vt:lpstr>
      <vt:lpstr>Le Volet Sportif</vt:lpstr>
      <vt:lpstr>Le Volet Educatif</vt:lpstr>
      <vt:lpstr>Le Volet Social</vt:lpstr>
      <vt:lpstr>Le Volet Economique</vt:lpstr>
      <vt:lpstr>Présentation PowerPoint</vt:lpstr>
      <vt:lpstr>Utilités </vt:lpstr>
      <vt:lpstr>La rédaction d’un projet associatif permet de :</vt:lpstr>
      <vt:lpstr>Modèle de plan de projet associatif</vt:lpstr>
      <vt:lpstr>Présentation PowerPoint</vt:lpstr>
      <vt:lpstr>Avant de commencer</vt:lpstr>
      <vt:lpstr>Réaffirmer les finalités, les valeurs,  les missions </vt:lpstr>
      <vt:lpstr>Etablir le diagnostic (situation actuelle)</vt:lpstr>
      <vt:lpstr>Mais aussi …..</vt:lpstr>
      <vt:lpstr>Les différentes sources</vt:lpstr>
      <vt:lpstr>Déterminer les objectifs après avoir analyser les éléments de diagnostic </vt:lpstr>
      <vt:lpstr>Caractéristiques des objectifs </vt:lpstr>
      <vt:lpstr>Se poser les bonnes questions</vt:lpstr>
      <vt:lpstr>Exemples</vt:lpstr>
      <vt:lpstr>Exemples : </vt:lpstr>
      <vt:lpstr>Point de vigilance</vt:lpstr>
      <vt:lpstr>A Vous de Jouer</vt:lpstr>
    </vt:vector>
  </TitlesOfParts>
  <Company>Pôle Emploi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 Projet Associatif</dc:title>
  <dc:creator>COUCAUD Nadege</dc:creator>
  <cp:lastModifiedBy>martine P</cp:lastModifiedBy>
  <cp:revision>26</cp:revision>
  <dcterms:created xsi:type="dcterms:W3CDTF">2021-11-03T13:27:40Z</dcterms:created>
  <dcterms:modified xsi:type="dcterms:W3CDTF">2022-09-19T20:14:06Z</dcterms:modified>
</cp:coreProperties>
</file>