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7" r:id="rId3"/>
    <p:sldId id="330" r:id="rId4"/>
    <p:sldId id="336" r:id="rId5"/>
    <p:sldId id="346" r:id="rId6"/>
    <p:sldId id="326" r:id="rId7"/>
    <p:sldId id="339" r:id="rId8"/>
    <p:sldId id="340" r:id="rId9"/>
    <p:sldId id="344" r:id="rId10"/>
    <p:sldId id="347" r:id="rId11"/>
    <p:sldId id="335" r:id="rId12"/>
    <p:sldId id="345"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  </c:v>
                </c:pt>
              </c:strCache>
            </c:strRef>
          </c:tx>
          <c:dPt>
            <c:idx val="0"/>
            <c:bubble3D val="0"/>
            <c:explosion val="11"/>
            <c:spPr>
              <a:solidFill>
                <a:srgbClr val="0A0096"/>
              </a:solidFill>
              <a:ln w="19050">
                <a:solidFill>
                  <a:schemeClr val="lt1"/>
                </a:solidFill>
              </a:ln>
              <a:effectLst/>
            </c:spPr>
            <c:extLst>
              <c:ext xmlns:c16="http://schemas.microsoft.com/office/drawing/2014/chart" uri="{C3380CC4-5D6E-409C-BE32-E72D297353CC}">
                <c16:uniqueId val="{00000001-E08F-454A-B7EB-37AC9D20A3F1}"/>
              </c:ext>
            </c:extLst>
          </c:dPt>
          <c:dPt>
            <c:idx val="1"/>
            <c:bubble3D val="0"/>
            <c:spPr>
              <a:solidFill>
                <a:srgbClr val="0A0A4B"/>
              </a:solidFill>
              <a:ln w="19050">
                <a:solidFill>
                  <a:schemeClr val="lt1"/>
                </a:solidFill>
              </a:ln>
              <a:effectLst/>
            </c:spPr>
            <c:extLst>
              <c:ext xmlns:c16="http://schemas.microsoft.com/office/drawing/2014/chart" uri="{C3380CC4-5D6E-409C-BE32-E72D297353CC}">
                <c16:uniqueId val="{00000003-E08F-454A-B7EB-37AC9D20A3F1}"/>
              </c:ext>
            </c:extLst>
          </c:dPt>
          <c:dPt>
            <c:idx val="2"/>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5-E08F-454A-B7EB-37AC9D20A3F1}"/>
              </c:ext>
            </c:extLst>
          </c:dPt>
          <c:dPt>
            <c:idx val="3"/>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7-E08F-454A-B7EB-37AC9D20A3F1}"/>
              </c:ext>
            </c:extLst>
          </c:dPt>
          <c:cat>
            <c:numRef>
              <c:f>Feuil1!$A$2:$A$5</c:f>
              <c:numCache>
                <c:formatCode>General</c:formatCode>
                <c:ptCount val="4"/>
              </c:numCache>
            </c:numRef>
          </c:cat>
          <c:val>
            <c:numRef>
              <c:f>Feuil1!$B$2:$B$5</c:f>
              <c:numCache>
                <c:formatCode>General</c:formatCode>
                <c:ptCount val="4"/>
                <c:pt idx="0">
                  <c:v>80</c:v>
                </c:pt>
                <c:pt idx="1">
                  <c:v>20</c:v>
                </c:pt>
              </c:numCache>
            </c:numRef>
          </c:val>
          <c:extLst>
            <c:ext xmlns:c16="http://schemas.microsoft.com/office/drawing/2014/chart" uri="{C3380CC4-5D6E-409C-BE32-E72D297353CC}">
              <c16:uniqueId val="{00000008-E08F-454A-B7EB-37AC9D20A3F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05B3A-FE26-4756-84E0-49D4A219996A}" type="datetimeFigureOut">
              <a:rPr lang="fr-FR" smtClean="0"/>
              <a:t>19/09/2022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34E98-9E0F-4CE2-98FB-91295B995778}" type="slidenum">
              <a:rPr lang="fr-FR" smtClean="0"/>
              <a:t>‹N°›</a:t>
            </a:fld>
            <a:endParaRPr lang="fr-FR"/>
          </a:p>
        </p:txBody>
      </p:sp>
    </p:spTree>
    <p:extLst>
      <p:ext uri="{BB962C8B-B14F-4D97-AF65-F5344CB8AC3E}">
        <p14:creationId xmlns:p14="http://schemas.microsoft.com/office/powerpoint/2010/main" val="115910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0BE0EC-D892-4411-96E1-A5D0176AF732}" type="slidenum">
              <a:rPr lang="fr-FR" smtClean="0"/>
              <a:t>11</a:t>
            </a:fld>
            <a:endParaRPr lang="fr-FR"/>
          </a:p>
        </p:txBody>
      </p:sp>
    </p:spTree>
    <p:extLst>
      <p:ext uri="{BB962C8B-B14F-4D97-AF65-F5344CB8AC3E}">
        <p14:creationId xmlns:p14="http://schemas.microsoft.com/office/powerpoint/2010/main" val="61005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23B06-34A3-21A5-CD3C-40DD87ACC5D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B7108F5-5269-67FB-C592-0C3987A903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6F6B73C-E757-0F1E-E6DD-89B2B544B8A1}"/>
              </a:ext>
            </a:extLst>
          </p:cNvPr>
          <p:cNvSpPr>
            <a:spLocks noGrp="1"/>
          </p:cNvSpPr>
          <p:nvPr>
            <p:ph type="dt" sz="half" idx="10"/>
          </p:nvPr>
        </p:nvSpPr>
        <p:spPr/>
        <p:txBody>
          <a:bodyPr/>
          <a:lstStyle/>
          <a:p>
            <a:fld id="{FA97F115-C46C-4AA9-9B75-5B782A50C8C3}" type="datetimeFigureOut">
              <a:rPr lang="fr-FR" smtClean="0"/>
              <a:t>19/09/2022</a:t>
            </a:fld>
            <a:endParaRPr lang="fr-FR"/>
          </a:p>
        </p:txBody>
      </p:sp>
      <p:sp>
        <p:nvSpPr>
          <p:cNvPr id="5" name="Espace réservé du pied de page 4">
            <a:extLst>
              <a:ext uri="{FF2B5EF4-FFF2-40B4-BE49-F238E27FC236}">
                <a16:creationId xmlns:a16="http://schemas.microsoft.com/office/drawing/2014/main" id="{FD2ECCE8-9500-B559-7EE7-4017538437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3F7404-60C3-DE23-3CF0-9D0739838F25}"/>
              </a:ext>
            </a:extLst>
          </p:cNvPr>
          <p:cNvSpPr>
            <a:spLocks noGrp="1"/>
          </p:cNvSpPr>
          <p:nvPr>
            <p:ph type="sldNum" sz="quarter" idx="12"/>
          </p:nvPr>
        </p:nvSpPr>
        <p:spPr/>
        <p:txBody>
          <a:bodyPr/>
          <a:lstStyle/>
          <a:p>
            <a:fld id="{3EF5B274-E962-414E-B7E6-7C16355B6B13}" type="slidenum">
              <a:rPr lang="fr-FR" smtClean="0"/>
              <a:t>‹N°›</a:t>
            </a:fld>
            <a:endParaRPr lang="fr-FR"/>
          </a:p>
        </p:txBody>
      </p:sp>
    </p:spTree>
    <p:extLst>
      <p:ext uri="{BB962C8B-B14F-4D97-AF65-F5344CB8AC3E}">
        <p14:creationId xmlns:p14="http://schemas.microsoft.com/office/powerpoint/2010/main" val="33449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52ABA8-EBBE-43AB-94F3-FB666266D48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C0964EF-DC43-5698-3627-9BA4BBAF881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054BED-7646-E756-98D7-FCC388269E89}"/>
              </a:ext>
            </a:extLst>
          </p:cNvPr>
          <p:cNvSpPr>
            <a:spLocks noGrp="1"/>
          </p:cNvSpPr>
          <p:nvPr>
            <p:ph type="dt" sz="half" idx="10"/>
          </p:nvPr>
        </p:nvSpPr>
        <p:spPr/>
        <p:txBody>
          <a:bodyPr/>
          <a:lstStyle/>
          <a:p>
            <a:fld id="{FA97F115-C46C-4AA9-9B75-5B782A50C8C3}" type="datetimeFigureOut">
              <a:rPr lang="fr-FR" smtClean="0"/>
              <a:t>19/09/2022</a:t>
            </a:fld>
            <a:endParaRPr lang="fr-FR"/>
          </a:p>
        </p:txBody>
      </p:sp>
      <p:sp>
        <p:nvSpPr>
          <p:cNvPr id="5" name="Espace réservé du pied de page 4">
            <a:extLst>
              <a:ext uri="{FF2B5EF4-FFF2-40B4-BE49-F238E27FC236}">
                <a16:creationId xmlns:a16="http://schemas.microsoft.com/office/drawing/2014/main" id="{88286D7A-2201-C1B9-78D8-0B47CD4343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B0DB02-75EF-77BD-EB70-4E9284058946}"/>
              </a:ext>
            </a:extLst>
          </p:cNvPr>
          <p:cNvSpPr>
            <a:spLocks noGrp="1"/>
          </p:cNvSpPr>
          <p:nvPr>
            <p:ph type="sldNum" sz="quarter" idx="12"/>
          </p:nvPr>
        </p:nvSpPr>
        <p:spPr/>
        <p:txBody>
          <a:bodyPr/>
          <a:lstStyle/>
          <a:p>
            <a:fld id="{3EF5B274-E962-414E-B7E6-7C16355B6B13}" type="slidenum">
              <a:rPr lang="fr-FR" smtClean="0"/>
              <a:t>‹N°›</a:t>
            </a:fld>
            <a:endParaRPr lang="fr-FR"/>
          </a:p>
        </p:txBody>
      </p:sp>
    </p:spTree>
    <p:extLst>
      <p:ext uri="{BB962C8B-B14F-4D97-AF65-F5344CB8AC3E}">
        <p14:creationId xmlns:p14="http://schemas.microsoft.com/office/powerpoint/2010/main" val="343744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8AD5035-2D5A-C90A-B51A-EBA7B3D87DD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42DD4B-23CA-6BF4-DDB5-03584BB1E26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2A8657-3D00-8B36-D171-43BE47C3A8AA}"/>
              </a:ext>
            </a:extLst>
          </p:cNvPr>
          <p:cNvSpPr>
            <a:spLocks noGrp="1"/>
          </p:cNvSpPr>
          <p:nvPr>
            <p:ph type="dt" sz="half" idx="10"/>
          </p:nvPr>
        </p:nvSpPr>
        <p:spPr/>
        <p:txBody>
          <a:bodyPr/>
          <a:lstStyle/>
          <a:p>
            <a:fld id="{FA97F115-C46C-4AA9-9B75-5B782A50C8C3}" type="datetimeFigureOut">
              <a:rPr lang="fr-FR" smtClean="0"/>
              <a:t>19/09/2022</a:t>
            </a:fld>
            <a:endParaRPr lang="fr-FR"/>
          </a:p>
        </p:txBody>
      </p:sp>
      <p:sp>
        <p:nvSpPr>
          <p:cNvPr id="5" name="Espace réservé du pied de page 4">
            <a:extLst>
              <a:ext uri="{FF2B5EF4-FFF2-40B4-BE49-F238E27FC236}">
                <a16:creationId xmlns:a16="http://schemas.microsoft.com/office/drawing/2014/main" id="{9A60C653-96C6-3804-098E-3120561BFF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25E633-0BC6-0937-EC1E-E462ABFCD91D}"/>
              </a:ext>
            </a:extLst>
          </p:cNvPr>
          <p:cNvSpPr>
            <a:spLocks noGrp="1"/>
          </p:cNvSpPr>
          <p:nvPr>
            <p:ph type="sldNum" sz="quarter" idx="12"/>
          </p:nvPr>
        </p:nvSpPr>
        <p:spPr/>
        <p:txBody>
          <a:bodyPr/>
          <a:lstStyle/>
          <a:p>
            <a:fld id="{3EF5B274-E962-414E-B7E6-7C16355B6B13}" type="slidenum">
              <a:rPr lang="fr-FR" smtClean="0"/>
              <a:t>‹N°›</a:t>
            </a:fld>
            <a:endParaRPr lang="fr-FR"/>
          </a:p>
        </p:txBody>
      </p:sp>
    </p:spTree>
    <p:extLst>
      <p:ext uri="{BB962C8B-B14F-4D97-AF65-F5344CB8AC3E}">
        <p14:creationId xmlns:p14="http://schemas.microsoft.com/office/powerpoint/2010/main" val="240272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PlaceHolder 2">
            <a:extLst>
              <a:ext uri="{FF2B5EF4-FFF2-40B4-BE49-F238E27FC236}">
                <a16:creationId xmlns:a16="http://schemas.microsoft.com/office/drawing/2014/main" id="{05340BAE-0F82-7C40-9EDC-0F25DB971946}"/>
              </a:ext>
            </a:extLst>
          </p:cNvPr>
          <p:cNvSpPr>
            <a:spLocks noGrp="1"/>
          </p:cNvSpPr>
          <p:nvPr>
            <p:ph type="sldNum"/>
          </p:nvPr>
        </p:nvSpPr>
        <p:spPr>
          <a:xfrm>
            <a:off x="11264040" y="6154200"/>
            <a:ext cx="731160" cy="524520"/>
          </a:xfrm>
          <a:prstGeom prst="rect">
            <a:avLst/>
          </a:prstGeom>
        </p:spPr>
        <p:txBody>
          <a:bodyPr lIns="0" tIns="0" rIns="0" bIns="0" anchor="ctr">
            <a:noAutofit/>
          </a:bodyPr>
          <a:lstStyle/>
          <a:p>
            <a:pPr algn="r">
              <a:lnSpc>
                <a:spcPct val="100000"/>
              </a:lnSpc>
            </a:pPr>
            <a:fld id="{C7B07DE3-29C8-4CE0-A592-FA41B59817C4}" type="slidenum">
              <a:rPr lang="fr-FR" sz="1800" b="0" strike="noStrike" spc="-1">
                <a:solidFill>
                  <a:srgbClr val="404040"/>
                </a:solidFill>
                <a:latin typeface="Calibri"/>
              </a:rPr>
              <a:t>‹N°›</a:t>
            </a:fld>
            <a:endParaRPr lang="fr-FR" sz="1800" b="0" strike="noStrike" spc="-1">
              <a:latin typeface="Times New Roman"/>
            </a:endParaRPr>
          </a:p>
        </p:txBody>
      </p:sp>
      <p:sp>
        <p:nvSpPr>
          <p:cNvPr id="5" name="PlaceHolder 3">
            <a:extLst>
              <a:ext uri="{FF2B5EF4-FFF2-40B4-BE49-F238E27FC236}">
                <a16:creationId xmlns:a16="http://schemas.microsoft.com/office/drawing/2014/main" id="{6B2335D2-C43F-024F-9B70-26BCB0AAF03E}"/>
              </a:ext>
            </a:extLst>
          </p:cNvPr>
          <p:cNvSpPr>
            <a:spLocks noGrp="1"/>
          </p:cNvSpPr>
          <p:nvPr>
            <p:ph type="title" idx="10"/>
          </p:nvPr>
        </p:nvSpPr>
        <p:spPr>
          <a:xfrm>
            <a:off x="980280" y="628920"/>
            <a:ext cx="9910800" cy="528120"/>
          </a:xfrm>
          <a:prstGeom prst="rect">
            <a:avLst/>
          </a:prstGeom>
        </p:spPr>
        <p:txBody>
          <a:bodyPr lIns="0" tIns="0" rIns="0" bIns="0" anchor="b">
            <a:noAutofit/>
          </a:bodyPr>
          <a:lstStyle/>
          <a:p>
            <a:pPr>
              <a:lnSpc>
                <a:spcPct val="90000"/>
              </a:lnSpc>
            </a:pPr>
            <a:r>
              <a:rPr lang="fr-FR" sz="3000" b="1" strike="noStrike" spc="-1">
                <a:solidFill>
                  <a:srgbClr val="090095"/>
                </a:solidFill>
                <a:latin typeface="Montserrat"/>
              </a:rPr>
              <a:t>Cliquez pour ajouter le titre</a:t>
            </a:r>
            <a:endParaRPr lang="de-DE" sz="3000" b="0" strike="noStrike" spc="-1">
              <a:solidFill>
                <a:srgbClr val="000000"/>
              </a:solidFill>
              <a:latin typeface="Calibri"/>
            </a:endParaRPr>
          </a:p>
        </p:txBody>
      </p:sp>
      <p:sp>
        <p:nvSpPr>
          <p:cNvPr id="7" name="PlaceHolder 5">
            <a:extLst>
              <a:ext uri="{FF2B5EF4-FFF2-40B4-BE49-F238E27FC236}">
                <a16:creationId xmlns:a16="http://schemas.microsoft.com/office/drawing/2014/main" id="{369D5235-535F-4A47-8746-CA0D0DDA2A7B}"/>
              </a:ext>
            </a:extLst>
          </p:cNvPr>
          <p:cNvSpPr>
            <a:spLocks noGrp="1"/>
          </p:cNvSpPr>
          <p:nvPr>
            <p:ph idx="11"/>
          </p:nvPr>
        </p:nvSpPr>
        <p:spPr>
          <a:xfrm>
            <a:off x="0" y="202320"/>
            <a:ext cx="5833080" cy="215640"/>
          </a:xfrm>
          <a:prstGeom prst="rect">
            <a:avLst/>
          </a:prstGeom>
        </p:spPr>
        <p:txBody>
          <a:bodyPr lIns="90000" tIns="45000" rIns="90000" bIns="45000">
            <a:noAutofit/>
          </a:bodyPr>
          <a:lstStyle/>
          <a:p>
            <a:pPr marL="76320">
              <a:lnSpc>
                <a:spcPct val="115000"/>
              </a:lnSpc>
            </a:pPr>
            <a:r>
              <a:rPr lang="fr-FR" sz="1600" b="1" i="1" strike="noStrike" spc="-1">
                <a:solidFill>
                  <a:srgbClr val="000000"/>
                </a:solidFill>
                <a:latin typeface="Montserrat"/>
              </a:rPr>
              <a:t>Cliquez ici pour du texte</a:t>
            </a:r>
            <a:endParaRPr lang="de-DE" sz="1600" b="0" strike="noStrike" spc="-1">
              <a:solidFill>
                <a:srgbClr val="000000"/>
              </a:solidFill>
              <a:latin typeface="Calibri"/>
            </a:endParaRPr>
          </a:p>
        </p:txBody>
      </p:sp>
      <p:sp>
        <p:nvSpPr>
          <p:cNvPr id="8" name="Line 4">
            <a:extLst>
              <a:ext uri="{FF2B5EF4-FFF2-40B4-BE49-F238E27FC236}">
                <a16:creationId xmlns:a16="http://schemas.microsoft.com/office/drawing/2014/main" id="{C950FAE6-98AE-1749-8519-845206ADD95A}"/>
              </a:ext>
            </a:extLst>
          </p:cNvPr>
          <p:cNvSpPr/>
          <p:nvPr userDrawn="1"/>
        </p:nvSpPr>
        <p:spPr>
          <a:xfrm>
            <a:off x="162360" y="90972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737366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nd">
    <p:spTree>
      <p:nvGrpSpPr>
        <p:cNvPr id="1" name=""/>
        <p:cNvGrpSpPr/>
        <p:nvPr/>
      </p:nvGrpSpPr>
      <p:grpSpPr>
        <a:xfrm>
          <a:off x="0" y="0"/>
          <a:ext cx="0" cy="0"/>
          <a:chOff x="0" y="0"/>
          <a:chExt cx="0" cy="0"/>
        </a:xfrm>
      </p:grpSpPr>
      <p:sp>
        <p:nvSpPr>
          <p:cNvPr id="5" name="Google Shape;32;p6">
            <a:extLst>
              <a:ext uri="{FF2B5EF4-FFF2-40B4-BE49-F238E27FC236}">
                <a16:creationId xmlns:a16="http://schemas.microsoft.com/office/drawing/2014/main" id="{833FC38E-CCC0-435B-94EC-EE892C21532A}"/>
              </a:ext>
            </a:extLst>
          </p:cNvPr>
          <p:cNvSpPr txBox="1">
            <a:spLocks noGrp="1"/>
          </p:cNvSpPr>
          <p:nvPr>
            <p:ph type="sldNum" idx="4"/>
          </p:nvPr>
        </p:nvSpPr>
        <p:spPr>
          <a:xfrm>
            <a:off x="11264174" y="6154296"/>
            <a:ext cx="731600" cy="524800"/>
          </a:xfrm>
          <a:prstGeom prst="rect">
            <a:avLst/>
          </a:prstGeom>
          <a:ln>
            <a:noFill/>
          </a:ln>
        </p:spPr>
        <p:txBody>
          <a:bodyPr spcFirstLastPara="1" wrap="square" lIns="0" tIns="0" rIns="0" bIns="0" anchor="ctr" anchorCtr="0">
            <a:noAutofit/>
          </a:bodyPr>
          <a:lstStyle>
            <a:lvl1pPr lvl="0" algn="r" rtl="0">
              <a:buNone/>
              <a:defRPr>
                <a:solidFill>
                  <a:schemeClr val="bg1">
                    <a:lumMod val="5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r-FR" smtClean="0"/>
              <a:pPr/>
              <a:t>‹N°›</a:t>
            </a:fld>
            <a:endParaRPr lang="fr-FR" dirty="0"/>
          </a:p>
        </p:txBody>
      </p:sp>
    </p:spTree>
    <p:extLst>
      <p:ext uri="{BB962C8B-B14F-4D97-AF65-F5344CB8AC3E}">
        <p14:creationId xmlns:p14="http://schemas.microsoft.com/office/powerpoint/2010/main" val="223618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Slide">
    <p:spTree>
      <p:nvGrpSpPr>
        <p:cNvPr id="1" name=""/>
        <p:cNvGrpSpPr/>
        <p:nvPr/>
      </p:nvGrpSpPr>
      <p:grpSpPr>
        <a:xfrm>
          <a:off x="0" y="0"/>
          <a:ext cx="0" cy="0"/>
          <a:chOff x="0" y="0"/>
          <a:chExt cx="0" cy="0"/>
        </a:xfrm>
      </p:grpSpPr>
      <p:sp>
        <p:nvSpPr>
          <p:cNvPr id="9" name="CustomShape 1">
            <a:extLst>
              <a:ext uri="{FF2B5EF4-FFF2-40B4-BE49-F238E27FC236}">
                <a16:creationId xmlns:a16="http://schemas.microsoft.com/office/drawing/2014/main" id="{9071B7AE-4ED1-BB4F-BB8B-FCD371AE35FB}"/>
              </a:ext>
            </a:extLst>
          </p:cNvPr>
          <p:cNvSpPr/>
          <p:nvPr userDrawn="1"/>
        </p:nvSpPr>
        <p:spPr>
          <a:xfrm>
            <a:off x="-69480" y="6679080"/>
            <a:ext cx="12304440" cy="17856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p:style>
      </p:sp>
      <p:pic>
        <p:nvPicPr>
          <p:cNvPr id="10" name="Picture 2">
            <a:extLst>
              <a:ext uri="{FF2B5EF4-FFF2-40B4-BE49-F238E27FC236}">
                <a16:creationId xmlns:a16="http://schemas.microsoft.com/office/drawing/2014/main" id="{46AA39D6-AF86-8B40-91EC-A78A32AE5932}"/>
              </a:ext>
            </a:extLst>
          </p:cNvPr>
          <p:cNvPicPr/>
          <p:nvPr userDrawn="1"/>
        </p:nvPicPr>
        <p:blipFill>
          <a:blip r:embed="rId2"/>
          <a:stretch/>
        </p:blipFill>
        <p:spPr>
          <a:xfrm>
            <a:off x="10309320" y="122400"/>
            <a:ext cx="1757520" cy="896040"/>
          </a:xfrm>
          <a:prstGeom prst="rect">
            <a:avLst/>
          </a:prstGeom>
          <a:ln>
            <a:noFill/>
          </a:ln>
        </p:spPr>
      </p:pic>
      <p:sp>
        <p:nvSpPr>
          <p:cNvPr id="12" name="CustomShape 3">
            <a:extLst>
              <a:ext uri="{FF2B5EF4-FFF2-40B4-BE49-F238E27FC236}">
                <a16:creationId xmlns:a16="http://schemas.microsoft.com/office/drawing/2014/main" id="{BF8037CA-4FC2-5141-84B5-632E6B80A62E}"/>
              </a:ext>
            </a:extLst>
          </p:cNvPr>
          <p:cNvSpPr/>
          <p:nvPr userDrawn="1"/>
        </p:nvSpPr>
        <p:spPr>
          <a:xfrm>
            <a:off x="0" y="2709720"/>
            <a:ext cx="12344040" cy="2205720"/>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
        <p:nvSpPr>
          <p:cNvPr id="13" name="PlaceHolder 4">
            <a:extLst>
              <a:ext uri="{FF2B5EF4-FFF2-40B4-BE49-F238E27FC236}">
                <a16:creationId xmlns:a16="http://schemas.microsoft.com/office/drawing/2014/main" id="{9B5D49B3-E5E8-9144-B132-46A7D7E7F90F}"/>
              </a:ext>
            </a:extLst>
          </p:cNvPr>
          <p:cNvSpPr>
            <a:spLocks noGrp="1"/>
          </p:cNvSpPr>
          <p:nvPr>
            <p:ph/>
          </p:nvPr>
        </p:nvSpPr>
        <p:spPr>
          <a:xfrm>
            <a:off x="0" y="3474360"/>
            <a:ext cx="12344040" cy="676080"/>
          </a:xfrm>
          <a:prstGeom prst="rect">
            <a:avLst/>
          </a:prstGeom>
        </p:spPr>
        <p:txBody>
          <a:bodyPr lIns="90000" tIns="45000" rIns="90000" bIns="45000">
            <a:noAutofit/>
          </a:bodyPr>
          <a:lstStyle/>
          <a:p>
            <a:pPr marL="76320" algn="ctr">
              <a:lnSpc>
                <a:spcPct val="115000"/>
              </a:lnSpc>
            </a:pPr>
            <a:r>
              <a:rPr lang="fr-FR" sz="4000" b="1" strike="noStrike" spc="-1">
                <a:solidFill>
                  <a:srgbClr val="0F229C"/>
                </a:solidFill>
                <a:latin typeface="Montserrat"/>
              </a:rPr>
              <a:t>INSÉRER UN TITRE</a:t>
            </a:r>
            <a:endParaRPr lang="de-DE" sz="4000" b="0" strike="noStrike" spc="-1">
              <a:solidFill>
                <a:srgbClr val="000000"/>
              </a:solidFill>
              <a:latin typeface="Calibri"/>
            </a:endParaRPr>
          </a:p>
        </p:txBody>
      </p:sp>
      <p:sp>
        <p:nvSpPr>
          <p:cNvPr id="15" name="Line 5">
            <a:extLst>
              <a:ext uri="{FF2B5EF4-FFF2-40B4-BE49-F238E27FC236}">
                <a16:creationId xmlns:a16="http://schemas.microsoft.com/office/drawing/2014/main" id="{A010B7DA-4836-3F42-B1B2-6F4E7D480BAF}"/>
              </a:ext>
            </a:extLst>
          </p:cNvPr>
          <p:cNvSpPr/>
          <p:nvPr userDrawn="1"/>
        </p:nvSpPr>
        <p:spPr>
          <a:xfrm>
            <a:off x="5789880" y="222876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130440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7051F-9D9A-8100-ED4D-2AAD7E8902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203E517-08BD-473E-C136-EA5B134533D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5A6097-B834-783A-57A1-9BB0AEA91061}"/>
              </a:ext>
            </a:extLst>
          </p:cNvPr>
          <p:cNvSpPr>
            <a:spLocks noGrp="1"/>
          </p:cNvSpPr>
          <p:nvPr>
            <p:ph type="dt" sz="half" idx="10"/>
          </p:nvPr>
        </p:nvSpPr>
        <p:spPr/>
        <p:txBody>
          <a:bodyPr/>
          <a:lstStyle/>
          <a:p>
            <a:fld id="{FA97F115-C46C-4AA9-9B75-5B782A50C8C3}" type="datetimeFigureOut">
              <a:rPr lang="fr-FR" smtClean="0"/>
              <a:t>19/09/2022</a:t>
            </a:fld>
            <a:endParaRPr lang="fr-FR"/>
          </a:p>
        </p:txBody>
      </p:sp>
      <p:sp>
        <p:nvSpPr>
          <p:cNvPr id="5" name="Espace réservé du pied de page 4">
            <a:extLst>
              <a:ext uri="{FF2B5EF4-FFF2-40B4-BE49-F238E27FC236}">
                <a16:creationId xmlns:a16="http://schemas.microsoft.com/office/drawing/2014/main" id="{53118E72-AB4A-90D5-75BE-2818D6D4FC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3643D2-4C82-FFF2-1465-1B83F3F4A729}"/>
              </a:ext>
            </a:extLst>
          </p:cNvPr>
          <p:cNvSpPr>
            <a:spLocks noGrp="1"/>
          </p:cNvSpPr>
          <p:nvPr>
            <p:ph type="sldNum" sz="quarter" idx="12"/>
          </p:nvPr>
        </p:nvSpPr>
        <p:spPr/>
        <p:txBody>
          <a:bodyPr/>
          <a:lstStyle/>
          <a:p>
            <a:fld id="{3EF5B274-E962-414E-B7E6-7C16355B6B13}" type="slidenum">
              <a:rPr lang="fr-FR" smtClean="0"/>
              <a:t>‹N°›</a:t>
            </a:fld>
            <a:endParaRPr lang="fr-FR"/>
          </a:p>
        </p:txBody>
      </p:sp>
    </p:spTree>
    <p:extLst>
      <p:ext uri="{BB962C8B-B14F-4D97-AF65-F5344CB8AC3E}">
        <p14:creationId xmlns:p14="http://schemas.microsoft.com/office/powerpoint/2010/main" val="131414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5317A-BBFE-E090-5ED8-E377D13ECE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A9BDDD6-177F-62A6-34FC-2C362AE3CB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1F498C0-9D6D-A6B6-2C41-16C4170FD399}"/>
              </a:ext>
            </a:extLst>
          </p:cNvPr>
          <p:cNvSpPr>
            <a:spLocks noGrp="1"/>
          </p:cNvSpPr>
          <p:nvPr>
            <p:ph type="dt" sz="half" idx="10"/>
          </p:nvPr>
        </p:nvSpPr>
        <p:spPr/>
        <p:txBody>
          <a:bodyPr/>
          <a:lstStyle/>
          <a:p>
            <a:fld id="{FA97F115-C46C-4AA9-9B75-5B782A50C8C3}" type="datetimeFigureOut">
              <a:rPr lang="fr-FR" smtClean="0"/>
              <a:t>19/09/2022</a:t>
            </a:fld>
            <a:endParaRPr lang="fr-FR"/>
          </a:p>
        </p:txBody>
      </p:sp>
      <p:sp>
        <p:nvSpPr>
          <p:cNvPr id="5" name="Espace réservé du pied de page 4">
            <a:extLst>
              <a:ext uri="{FF2B5EF4-FFF2-40B4-BE49-F238E27FC236}">
                <a16:creationId xmlns:a16="http://schemas.microsoft.com/office/drawing/2014/main" id="{EEFBE918-FB8B-07A0-F8A4-FF9E6EC575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123322-2678-ADC3-6ADA-BEA6A2A09A86}"/>
              </a:ext>
            </a:extLst>
          </p:cNvPr>
          <p:cNvSpPr>
            <a:spLocks noGrp="1"/>
          </p:cNvSpPr>
          <p:nvPr>
            <p:ph type="sldNum" sz="quarter" idx="12"/>
          </p:nvPr>
        </p:nvSpPr>
        <p:spPr/>
        <p:txBody>
          <a:bodyPr/>
          <a:lstStyle/>
          <a:p>
            <a:fld id="{3EF5B274-E962-414E-B7E6-7C16355B6B13}" type="slidenum">
              <a:rPr lang="fr-FR" smtClean="0"/>
              <a:t>‹N°›</a:t>
            </a:fld>
            <a:endParaRPr lang="fr-FR"/>
          </a:p>
        </p:txBody>
      </p:sp>
    </p:spTree>
    <p:extLst>
      <p:ext uri="{BB962C8B-B14F-4D97-AF65-F5344CB8AC3E}">
        <p14:creationId xmlns:p14="http://schemas.microsoft.com/office/powerpoint/2010/main" val="75669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85BB0-ED92-48DF-F735-2C069C4DE53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34C59B-7F2E-F4B3-7C5F-7237497335F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5ACDFA6-E2DB-13D0-C86B-BB098F3089E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BFE48A3-3838-9745-5540-537356CDBB16}"/>
              </a:ext>
            </a:extLst>
          </p:cNvPr>
          <p:cNvSpPr>
            <a:spLocks noGrp="1"/>
          </p:cNvSpPr>
          <p:nvPr>
            <p:ph type="dt" sz="half" idx="10"/>
          </p:nvPr>
        </p:nvSpPr>
        <p:spPr/>
        <p:txBody>
          <a:bodyPr/>
          <a:lstStyle/>
          <a:p>
            <a:fld id="{FA97F115-C46C-4AA9-9B75-5B782A50C8C3}" type="datetimeFigureOut">
              <a:rPr lang="fr-FR" smtClean="0"/>
              <a:t>19/09/2022</a:t>
            </a:fld>
            <a:endParaRPr lang="fr-FR"/>
          </a:p>
        </p:txBody>
      </p:sp>
      <p:sp>
        <p:nvSpPr>
          <p:cNvPr id="6" name="Espace réservé du pied de page 5">
            <a:extLst>
              <a:ext uri="{FF2B5EF4-FFF2-40B4-BE49-F238E27FC236}">
                <a16:creationId xmlns:a16="http://schemas.microsoft.com/office/drawing/2014/main" id="{D6130189-1528-0AB2-6725-99D170BA016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F53FD3-42B6-2FFE-C8BE-100F5AFB48E7}"/>
              </a:ext>
            </a:extLst>
          </p:cNvPr>
          <p:cNvSpPr>
            <a:spLocks noGrp="1"/>
          </p:cNvSpPr>
          <p:nvPr>
            <p:ph type="sldNum" sz="quarter" idx="12"/>
          </p:nvPr>
        </p:nvSpPr>
        <p:spPr/>
        <p:txBody>
          <a:bodyPr/>
          <a:lstStyle/>
          <a:p>
            <a:fld id="{3EF5B274-E962-414E-B7E6-7C16355B6B13}" type="slidenum">
              <a:rPr lang="fr-FR" smtClean="0"/>
              <a:t>‹N°›</a:t>
            </a:fld>
            <a:endParaRPr lang="fr-FR"/>
          </a:p>
        </p:txBody>
      </p:sp>
    </p:spTree>
    <p:extLst>
      <p:ext uri="{BB962C8B-B14F-4D97-AF65-F5344CB8AC3E}">
        <p14:creationId xmlns:p14="http://schemas.microsoft.com/office/powerpoint/2010/main" val="151121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165816-8515-10D3-C9CF-33DC5A6EC20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20DA4ED-7CAA-29C2-4441-955A5A387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ACE5C1-91BF-BFFA-1D26-CC0DEF011E9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926382B-AE99-C559-19B3-FE7F1B5D1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5A9F69B-E765-4055-8B40-BAFCCE9FC6B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4FCEDE8-9B83-4D15-C160-B0DEEEE3D6E9}"/>
              </a:ext>
            </a:extLst>
          </p:cNvPr>
          <p:cNvSpPr>
            <a:spLocks noGrp="1"/>
          </p:cNvSpPr>
          <p:nvPr>
            <p:ph type="dt" sz="half" idx="10"/>
          </p:nvPr>
        </p:nvSpPr>
        <p:spPr/>
        <p:txBody>
          <a:bodyPr/>
          <a:lstStyle/>
          <a:p>
            <a:fld id="{FA97F115-C46C-4AA9-9B75-5B782A50C8C3}" type="datetimeFigureOut">
              <a:rPr lang="fr-FR" smtClean="0"/>
              <a:t>19/09/2022</a:t>
            </a:fld>
            <a:endParaRPr lang="fr-FR"/>
          </a:p>
        </p:txBody>
      </p:sp>
      <p:sp>
        <p:nvSpPr>
          <p:cNvPr id="8" name="Espace réservé du pied de page 7">
            <a:extLst>
              <a:ext uri="{FF2B5EF4-FFF2-40B4-BE49-F238E27FC236}">
                <a16:creationId xmlns:a16="http://schemas.microsoft.com/office/drawing/2014/main" id="{40A3B428-17A9-4690-2933-24DBB03C009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671801-ADAC-651E-40F8-3AC51805B996}"/>
              </a:ext>
            </a:extLst>
          </p:cNvPr>
          <p:cNvSpPr>
            <a:spLocks noGrp="1"/>
          </p:cNvSpPr>
          <p:nvPr>
            <p:ph type="sldNum" sz="quarter" idx="12"/>
          </p:nvPr>
        </p:nvSpPr>
        <p:spPr/>
        <p:txBody>
          <a:bodyPr/>
          <a:lstStyle/>
          <a:p>
            <a:fld id="{3EF5B274-E962-414E-B7E6-7C16355B6B13}" type="slidenum">
              <a:rPr lang="fr-FR" smtClean="0"/>
              <a:t>‹N°›</a:t>
            </a:fld>
            <a:endParaRPr lang="fr-FR"/>
          </a:p>
        </p:txBody>
      </p:sp>
    </p:spTree>
    <p:extLst>
      <p:ext uri="{BB962C8B-B14F-4D97-AF65-F5344CB8AC3E}">
        <p14:creationId xmlns:p14="http://schemas.microsoft.com/office/powerpoint/2010/main" val="369760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A74C3-D96C-78F3-5B3B-10E43EA3EF1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773516-C7F4-E8AE-06F9-53AC155106D5}"/>
              </a:ext>
            </a:extLst>
          </p:cNvPr>
          <p:cNvSpPr>
            <a:spLocks noGrp="1"/>
          </p:cNvSpPr>
          <p:nvPr>
            <p:ph type="dt" sz="half" idx="10"/>
          </p:nvPr>
        </p:nvSpPr>
        <p:spPr/>
        <p:txBody>
          <a:bodyPr/>
          <a:lstStyle/>
          <a:p>
            <a:fld id="{FA97F115-C46C-4AA9-9B75-5B782A50C8C3}" type="datetimeFigureOut">
              <a:rPr lang="fr-FR" smtClean="0"/>
              <a:t>19/09/2022</a:t>
            </a:fld>
            <a:endParaRPr lang="fr-FR"/>
          </a:p>
        </p:txBody>
      </p:sp>
      <p:sp>
        <p:nvSpPr>
          <p:cNvPr id="4" name="Espace réservé du pied de page 3">
            <a:extLst>
              <a:ext uri="{FF2B5EF4-FFF2-40B4-BE49-F238E27FC236}">
                <a16:creationId xmlns:a16="http://schemas.microsoft.com/office/drawing/2014/main" id="{1AFDC47A-4615-75FB-CE38-7F8253E573A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C9BCD12-31CF-4710-158B-EF3706123916}"/>
              </a:ext>
            </a:extLst>
          </p:cNvPr>
          <p:cNvSpPr>
            <a:spLocks noGrp="1"/>
          </p:cNvSpPr>
          <p:nvPr>
            <p:ph type="sldNum" sz="quarter" idx="12"/>
          </p:nvPr>
        </p:nvSpPr>
        <p:spPr/>
        <p:txBody>
          <a:bodyPr/>
          <a:lstStyle/>
          <a:p>
            <a:fld id="{3EF5B274-E962-414E-B7E6-7C16355B6B13}" type="slidenum">
              <a:rPr lang="fr-FR" smtClean="0"/>
              <a:t>‹N°›</a:t>
            </a:fld>
            <a:endParaRPr lang="fr-FR"/>
          </a:p>
        </p:txBody>
      </p:sp>
    </p:spTree>
    <p:extLst>
      <p:ext uri="{BB962C8B-B14F-4D97-AF65-F5344CB8AC3E}">
        <p14:creationId xmlns:p14="http://schemas.microsoft.com/office/powerpoint/2010/main" val="195276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F47D810-2C85-B428-BF33-FA18C725AD55}"/>
              </a:ext>
            </a:extLst>
          </p:cNvPr>
          <p:cNvSpPr>
            <a:spLocks noGrp="1"/>
          </p:cNvSpPr>
          <p:nvPr>
            <p:ph type="dt" sz="half" idx="10"/>
          </p:nvPr>
        </p:nvSpPr>
        <p:spPr/>
        <p:txBody>
          <a:bodyPr/>
          <a:lstStyle/>
          <a:p>
            <a:fld id="{FA97F115-C46C-4AA9-9B75-5B782A50C8C3}" type="datetimeFigureOut">
              <a:rPr lang="fr-FR" smtClean="0"/>
              <a:t>19/09/2022</a:t>
            </a:fld>
            <a:endParaRPr lang="fr-FR"/>
          </a:p>
        </p:txBody>
      </p:sp>
      <p:sp>
        <p:nvSpPr>
          <p:cNvPr id="3" name="Espace réservé du pied de page 2">
            <a:extLst>
              <a:ext uri="{FF2B5EF4-FFF2-40B4-BE49-F238E27FC236}">
                <a16:creationId xmlns:a16="http://schemas.microsoft.com/office/drawing/2014/main" id="{A29BD3DA-C07B-784D-527B-DA7CE97B7FB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D7B5C66-A149-6499-1592-5D9AA8A84825}"/>
              </a:ext>
            </a:extLst>
          </p:cNvPr>
          <p:cNvSpPr>
            <a:spLocks noGrp="1"/>
          </p:cNvSpPr>
          <p:nvPr>
            <p:ph type="sldNum" sz="quarter" idx="12"/>
          </p:nvPr>
        </p:nvSpPr>
        <p:spPr/>
        <p:txBody>
          <a:bodyPr/>
          <a:lstStyle/>
          <a:p>
            <a:fld id="{3EF5B274-E962-414E-B7E6-7C16355B6B13}" type="slidenum">
              <a:rPr lang="fr-FR" smtClean="0"/>
              <a:t>‹N°›</a:t>
            </a:fld>
            <a:endParaRPr lang="fr-FR"/>
          </a:p>
        </p:txBody>
      </p:sp>
    </p:spTree>
    <p:extLst>
      <p:ext uri="{BB962C8B-B14F-4D97-AF65-F5344CB8AC3E}">
        <p14:creationId xmlns:p14="http://schemas.microsoft.com/office/powerpoint/2010/main" val="196069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FECCB-EA15-7C9C-04DF-95ED4DE24D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693F69E-FB53-31D5-1C0B-D80EE7CE0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A068F88-E074-14DA-58D8-621F874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EE9DF0B-7EF2-5F1C-9DE8-783C2CD32C5E}"/>
              </a:ext>
            </a:extLst>
          </p:cNvPr>
          <p:cNvSpPr>
            <a:spLocks noGrp="1"/>
          </p:cNvSpPr>
          <p:nvPr>
            <p:ph type="dt" sz="half" idx="10"/>
          </p:nvPr>
        </p:nvSpPr>
        <p:spPr/>
        <p:txBody>
          <a:bodyPr/>
          <a:lstStyle/>
          <a:p>
            <a:fld id="{FA97F115-C46C-4AA9-9B75-5B782A50C8C3}" type="datetimeFigureOut">
              <a:rPr lang="fr-FR" smtClean="0"/>
              <a:t>19/09/2022</a:t>
            </a:fld>
            <a:endParaRPr lang="fr-FR"/>
          </a:p>
        </p:txBody>
      </p:sp>
      <p:sp>
        <p:nvSpPr>
          <p:cNvPr id="6" name="Espace réservé du pied de page 5">
            <a:extLst>
              <a:ext uri="{FF2B5EF4-FFF2-40B4-BE49-F238E27FC236}">
                <a16:creationId xmlns:a16="http://schemas.microsoft.com/office/drawing/2014/main" id="{9A024C44-7918-BBF7-8D1B-6790C3FA17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358626-BF9F-1BA7-8984-ABCA8A9788E8}"/>
              </a:ext>
            </a:extLst>
          </p:cNvPr>
          <p:cNvSpPr>
            <a:spLocks noGrp="1"/>
          </p:cNvSpPr>
          <p:nvPr>
            <p:ph type="sldNum" sz="quarter" idx="12"/>
          </p:nvPr>
        </p:nvSpPr>
        <p:spPr/>
        <p:txBody>
          <a:bodyPr/>
          <a:lstStyle/>
          <a:p>
            <a:fld id="{3EF5B274-E962-414E-B7E6-7C16355B6B13}" type="slidenum">
              <a:rPr lang="fr-FR" smtClean="0"/>
              <a:t>‹N°›</a:t>
            </a:fld>
            <a:endParaRPr lang="fr-FR"/>
          </a:p>
        </p:txBody>
      </p:sp>
    </p:spTree>
    <p:extLst>
      <p:ext uri="{BB962C8B-B14F-4D97-AF65-F5344CB8AC3E}">
        <p14:creationId xmlns:p14="http://schemas.microsoft.com/office/powerpoint/2010/main" val="148015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B9D99-5535-8B53-D1A5-7DAE1219040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A3C69CD-6983-2E16-0F09-DBB5FDCE84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B2A8AB0-7193-E6A4-37D6-52936B4C0D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BD39904-5493-EF6D-608A-3506145FC637}"/>
              </a:ext>
            </a:extLst>
          </p:cNvPr>
          <p:cNvSpPr>
            <a:spLocks noGrp="1"/>
          </p:cNvSpPr>
          <p:nvPr>
            <p:ph type="dt" sz="half" idx="10"/>
          </p:nvPr>
        </p:nvSpPr>
        <p:spPr/>
        <p:txBody>
          <a:bodyPr/>
          <a:lstStyle/>
          <a:p>
            <a:fld id="{FA97F115-C46C-4AA9-9B75-5B782A50C8C3}" type="datetimeFigureOut">
              <a:rPr lang="fr-FR" smtClean="0"/>
              <a:t>19/09/2022</a:t>
            </a:fld>
            <a:endParaRPr lang="fr-FR"/>
          </a:p>
        </p:txBody>
      </p:sp>
      <p:sp>
        <p:nvSpPr>
          <p:cNvPr id="6" name="Espace réservé du pied de page 5">
            <a:extLst>
              <a:ext uri="{FF2B5EF4-FFF2-40B4-BE49-F238E27FC236}">
                <a16:creationId xmlns:a16="http://schemas.microsoft.com/office/drawing/2014/main" id="{99864704-201B-4538-6A66-E7E3377B9F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6DE68C7-BA81-EF33-58A2-827DCFCDC59D}"/>
              </a:ext>
            </a:extLst>
          </p:cNvPr>
          <p:cNvSpPr>
            <a:spLocks noGrp="1"/>
          </p:cNvSpPr>
          <p:nvPr>
            <p:ph type="sldNum" sz="quarter" idx="12"/>
          </p:nvPr>
        </p:nvSpPr>
        <p:spPr/>
        <p:txBody>
          <a:bodyPr/>
          <a:lstStyle/>
          <a:p>
            <a:fld id="{3EF5B274-E962-414E-B7E6-7C16355B6B13}" type="slidenum">
              <a:rPr lang="fr-FR" smtClean="0"/>
              <a:t>‹N°›</a:t>
            </a:fld>
            <a:endParaRPr lang="fr-FR"/>
          </a:p>
        </p:txBody>
      </p:sp>
    </p:spTree>
    <p:extLst>
      <p:ext uri="{BB962C8B-B14F-4D97-AF65-F5344CB8AC3E}">
        <p14:creationId xmlns:p14="http://schemas.microsoft.com/office/powerpoint/2010/main" val="287120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30EFB5A-8615-E73F-DCAC-4AA2A8AA8E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84883B2-599F-3371-7094-CA523D58A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AF244B-5EB9-2719-F103-6D69D8B2C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7F115-C46C-4AA9-9B75-5B782A50C8C3}" type="datetimeFigureOut">
              <a:rPr lang="fr-FR" smtClean="0"/>
              <a:t>19/09/2022</a:t>
            </a:fld>
            <a:endParaRPr lang="fr-FR"/>
          </a:p>
        </p:txBody>
      </p:sp>
      <p:sp>
        <p:nvSpPr>
          <p:cNvPr id="5" name="Espace réservé du pied de page 4">
            <a:extLst>
              <a:ext uri="{FF2B5EF4-FFF2-40B4-BE49-F238E27FC236}">
                <a16:creationId xmlns:a16="http://schemas.microsoft.com/office/drawing/2014/main" id="{BF3799C6-CBED-FBFB-B37F-44787BBB11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003814B-C92D-9B7E-C190-DF72AA98E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5B274-E962-414E-B7E6-7C16355B6B13}" type="slidenum">
              <a:rPr lang="fr-FR" smtClean="0"/>
              <a:t>‹N°›</a:t>
            </a:fld>
            <a:endParaRPr lang="fr-FR"/>
          </a:p>
        </p:txBody>
      </p:sp>
    </p:spTree>
    <p:extLst>
      <p:ext uri="{BB962C8B-B14F-4D97-AF65-F5344CB8AC3E}">
        <p14:creationId xmlns:p14="http://schemas.microsoft.com/office/powerpoint/2010/main" val="1911950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1000dojos.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mailto:damien.lebour@ffjudo.com"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app.powerbi.com/view?r=eyJrIjoiNTRhNzc2YjctZTM4YS00YTdiLWIwZjItNjQ1MWQyZWJmMmNhIiwidCI6IjU1NzFhNzFkLWYyNTAtNGIwYy1iNzk5LWU3OTExNjU3MDc0ZiIsImMiOjh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 name="Image 2" descr="Une image contenant texte, homme, personne, mâle&#10;&#10;Description générée automatiquement"/>
          <p:cNvPicPr/>
          <p:nvPr/>
        </p:nvPicPr>
        <p:blipFill>
          <a:blip r:embed="rId2"/>
          <a:srcRect t="1094" r="-1"/>
          <a:stretch/>
        </p:blipFill>
        <p:spPr>
          <a:xfrm>
            <a:off x="-116280" y="0"/>
            <a:ext cx="12316320" cy="6857640"/>
          </a:xfrm>
          <a:prstGeom prst="rect">
            <a:avLst/>
          </a:prstGeom>
          <a:ln>
            <a:noFill/>
          </a:ln>
        </p:spPr>
      </p:pic>
      <p:pic>
        <p:nvPicPr>
          <p:cNvPr id="807" name="Picture 2"/>
          <p:cNvPicPr/>
          <p:nvPr/>
        </p:nvPicPr>
        <p:blipFill>
          <a:blip r:embed="rId3"/>
          <a:stretch/>
        </p:blipFill>
        <p:spPr>
          <a:xfrm>
            <a:off x="10237680" y="122400"/>
            <a:ext cx="1757520" cy="896040"/>
          </a:xfrm>
          <a:prstGeom prst="rect">
            <a:avLst/>
          </a:prstGeom>
          <a:ln>
            <a:noFill/>
          </a:ln>
        </p:spPr>
      </p:pic>
      <p:sp>
        <p:nvSpPr>
          <p:cNvPr id="809" name="CustomShape 1"/>
          <p:cNvSpPr/>
          <p:nvPr/>
        </p:nvSpPr>
        <p:spPr>
          <a:xfrm rot="21548400">
            <a:off x="8599320" y="6138360"/>
            <a:ext cx="2513160" cy="49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6320">
              <a:lnSpc>
                <a:spcPct val="115000"/>
              </a:lnSpc>
            </a:pPr>
            <a:r>
              <a:rPr lang="fr-FR" sz="2000" b="0" u="sng" strike="noStrike" spc="-1">
                <a:solidFill>
                  <a:schemeClr val="bg1"/>
                </a:solidFill>
                <a:uFillTx/>
                <a:latin typeface="Calibri"/>
                <a:hlinkClick r:id="rId4">
                  <a:extLst>
                    <a:ext uri="{A12FA001-AC4F-418D-AE19-62706E023703}">
                      <ahyp:hlinkClr xmlns:ahyp="http://schemas.microsoft.com/office/drawing/2018/hyperlinkcolor" val="tx"/>
                    </a:ext>
                  </a:extLst>
                </a:hlinkClick>
              </a:rPr>
              <a:t>www.1000dojos.fr  </a:t>
            </a:r>
            <a:endParaRPr lang="fr-FR" sz="2000" b="0" strike="noStrike" spc="-1">
              <a:solidFill>
                <a:schemeClr val="bg1"/>
              </a:solidFill>
              <a:latin typeface="Arial"/>
            </a:endParaRPr>
          </a:p>
        </p:txBody>
      </p:sp>
      <p:pic>
        <p:nvPicPr>
          <p:cNvPr id="3" name="Image 2" descr="Une image contenant texte, clipart, graphiques vectoriels&#10;&#10;Description générée automatiquement">
            <a:extLst>
              <a:ext uri="{FF2B5EF4-FFF2-40B4-BE49-F238E27FC236}">
                <a16:creationId xmlns:a16="http://schemas.microsoft.com/office/drawing/2014/main" id="{61A35EE2-2F6E-4352-A132-365D1978D9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1201" y="214337"/>
            <a:ext cx="1789149" cy="6439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 coins arrondis 14">
            <a:extLst>
              <a:ext uri="{FF2B5EF4-FFF2-40B4-BE49-F238E27FC236}">
                <a16:creationId xmlns:a16="http://schemas.microsoft.com/office/drawing/2014/main" id="{7AA078A3-CF4C-F072-66CE-CA0644C9E7C3}"/>
              </a:ext>
            </a:extLst>
          </p:cNvPr>
          <p:cNvSpPr/>
          <p:nvPr/>
        </p:nvSpPr>
        <p:spPr>
          <a:xfrm>
            <a:off x="1026332" y="1483730"/>
            <a:ext cx="3797595" cy="676641"/>
          </a:xfrm>
          <a:prstGeom prst="roundRect">
            <a:avLst/>
          </a:prstGeom>
          <a:solidFill>
            <a:schemeClr val="bg1"/>
          </a:solidFill>
          <a:ln w="25400">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ZoneTexte 15">
            <a:extLst>
              <a:ext uri="{FF2B5EF4-FFF2-40B4-BE49-F238E27FC236}">
                <a16:creationId xmlns:a16="http://schemas.microsoft.com/office/drawing/2014/main" id="{78264F7E-B6D7-8F68-57A3-B18B14ECEF51}"/>
              </a:ext>
            </a:extLst>
          </p:cNvPr>
          <p:cNvSpPr txBox="1"/>
          <p:nvPr/>
        </p:nvSpPr>
        <p:spPr>
          <a:xfrm>
            <a:off x="1035917" y="1605894"/>
            <a:ext cx="3526752" cy="523220"/>
          </a:xfrm>
          <a:prstGeom prst="rect">
            <a:avLst/>
          </a:prstGeom>
          <a:noFill/>
        </p:spPr>
        <p:txBody>
          <a:bodyPr wrap="square" rtlCol="0">
            <a:spAutoFit/>
          </a:bodyPr>
          <a:lstStyle/>
          <a:p>
            <a:pPr algn="ctr"/>
            <a:r>
              <a:rPr lang="fr-FR" sz="1400" b="1" dirty="0">
                <a:solidFill>
                  <a:srgbClr val="0A0096"/>
                </a:solidFill>
                <a:latin typeface="Montserrat" panose="00000500000000000000" pitchFamily="2" charset="0"/>
              </a:rPr>
              <a:t>Signature d’une convention</a:t>
            </a:r>
          </a:p>
          <a:p>
            <a:pPr algn="ctr"/>
            <a:r>
              <a:rPr lang="fr-FR" sz="1400" dirty="0">
                <a:solidFill>
                  <a:srgbClr val="0A0096"/>
                </a:solidFill>
                <a:latin typeface="Montserrat" panose="00000500000000000000" pitchFamily="2" charset="0"/>
              </a:rPr>
              <a:t>mise à disposition</a:t>
            </a:r>
          </a:p>
        </p:txBody>
      </p:sp>
      <p:sp>
        <p:nvSpPr>
          <p:cNvPr id="17" name="Rectangle : coins arrondis 16">
            <a:extLst>
              <a:ext uri="{FF2B5EF4-FFF2-40B4-BE49-F238E27FC236}">
                <a16:creationId xmlns:a16="http://schemas.microsoft.com/office/drawing/2014/main" id="{AC15BF6C-75CF-9A35-7F36-9E16E4BB066A}"/>
              </a:ext>
            </a:extLst>
          </p:cNvPr>
          <p:cNvSpPr/>
          <p:nvPr/>
        </p:nvSpPr>
        <p:spPr>
          <a:xfrm>
            <a:off x="7086572" y="1483730"/>
            <a:ext cx="3596980" cy="697936"/>
          </a:xfrm>
          <a:prstGeom prst="roundRect">
            <a:avLst/>
          </a:prstGeom>
          <a:solidFill>
            <a:schemeClr val="bg1"/>
          </a:solidFill>
          <a:ln w="25400">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ZoneTexte 17">
            <a:extLst>
              <a:ext uri="{FF2B5EF4-FFF2-40B4-BE49-F238E27FC236}">
                <a16:creationId xmlns:a16="http://schemas.microsoft.com/office/drawing/2014/main" id="{4B45736D-BA83-2E47-EF5A-147CD027E05B}"/>
              </a:ext>
            </a:extLst>
          </p:cNvPr>
          <p:cNvSpPr txBox="1"/>
          <p:nvPr/>
        </p:nvSpPr>
        <p:spPr>
          <a:xfrm>
            <a:off x="7291846" y="1550588"/>
            <a:ext cx="3186431" cy="523220"/>
          </a:xfrm>
          <a:prstGeom prst="rect">
            <a:avLst/>
          </a:prstGeom>
          <a:noFill/>
        </p:spPr>
        <p:txBody>
          <a:bodyPr wrap="square" rtlCol="0">
            <a:spAutoFit/>
          </a:bodyPr>
          <a:lstStyle/>
          <a:p>
            <a:pPr algn="ctr"/>
            <a:r>
              <a:rPr lang="fr-FR" sz="1400" b="1" dirty="0">
                <a:solidFill>
                  <a:srgbClr val="372FA9"/>
                </a:solidFill>
                <a:effectLst/>
                <a:latin typeface="Montserrat" panose="00000500000000000000" pitchFamily="2" charset="0"/>
              </a:rPr>
              <a:t>Entre France Judo </a:t>
            </a:r>
          </a:p>
          <a:p>
            <a:pPr algn="ctr"/>
            <a:r>
              <a:rPr lang="fr-FR" sz="1400" b="1" dirty="0">
                <a:solidFill>
                  <a:srgbClr val="372FA9"/>
                </a:solidFill>
                <a:effectLst/>
                <a:latin typeface="Montserrat" panose="00000500000000000000" pitchFamily="2" charset="0"/>
              </a:rPr>
              <a:t>et le propriétaire</a:t>
            </a:r>
          </a:p>
        </p:txBody>
      </p:sp>
      <p:cxnSp>
        <p:nvCxnSpPr>
          <p:cNvPr id="19" name="Connecteur droit avec flèche 18">
            <a:extLst>
              <a:ext uri="{FF2B5EF4-FFF2-40B4-BE49-F238E27FC236}">
                <a16:creationId xmlns:a16="http://schemas.microsoft.com/office/drawing/2014/main" id="{063F10FD-4330-A18E-AE18-EAA5DBD45D45}"/>
              </a:ext>
            </a:extLst>
          </p:cNvPr>
          <p:cNvCxnSpPr>
            <a:cxnSpLocks/>
            <a:stCxn id="15" idx="3"/>
            <a:endCxn id="17" idx="1"/>
          </p:cNvCxnSpPr>
          <p:nvPr/>
        </p:nvCxnSpPr>
        <p:spPr>
          <a:xfrm>
            <a:off x="4823927" y="1822051"/>
            <a:ext cx="2262645" cy="10647"/>
          </a:xfrm>
          <a:prstGeom prst="straightConnector1">
            <a:avLst/>
          </a:prstGeom>
          <a:ln w="19050">
            <a:solidFill>
              <a:srgbClr val="0A0096"/>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D42816A5-E2BB-1D30-BBBF-1BFE7ADF5676}"/>
              </a:ext>
            </a:extLst>
          </p:cNvPr>
          <p:cNvSpPr txBox="1"/>
          <p:nvPr/>
        </p:nvSpPr>
        <p:spPr>
          <a:xfrm>
            <a:off x="1026332" y="2402748"/>
            <a:ext cx="9657219" cy="1600438"/>
          </a:xfrm>
          <a:prstGeom prst="rect">
            <a:avLst/>
          </a:prstGeom>
          <a:solidFill>
            <a:schemeClr val="bg1">
              <a:lumMod val="85000"/>
            </a:schemeClr>
          </a:solidFill>
        </p:spPr>
        <p:txBody>
          <a:bodyPr wrap="square">
            <a:spAutoFit/>
          </a:bodyPr>
          <a:lstStyle/>
          <a:p>
            <a:pPr marL="85725" lvl="0">
              <a:buClr>
                <a:srgbClr val="0A0096"/>
              </a:buClr>
              <a:tabLst>
                <a:tab pos="266700" algn="l"/>
              </a:tabLst>
            </a:pPr>
            <a:endParaRPr lang="fr-FR" sz="1400" b="1" dirty="0">
              <a:effectLst/>
              <a:latin typeface="Montserrat" panose="00000500000000000000" pitchFamily="2" charset="0"/>
              <a:ea typeface="Times New Roman" panose="02020603050405020304" pitchFamily="18" charset="0"/>
              <a:cs typeface="Times New Roman" panose="02020603050405020304" pitchFamily="18" charset="0"/>
            </a:endParaRPr>
          </a:p>
          <a:p>
            <a:pPr marL="85725" lvl="0" indent="184150">
              <a:buClr>
                <a:srgbClr val="0A0096"/>
              </a:buClr>
              <a:buFont typeface="Symbol" panose="05050102010706020507" pitchFamily="18" charset="2"/>
              <a:buChar char=""/>
              <a:tabLst>
                <a:tab pos="266700" algn="l"/>
              </a:tabLst>
            </a:pPr>
            <a:r>
              <a:rPr lang="fr-FR" sz="1400" b="1" u="sng" dirty="0">
                <a:effectLst/>
                <a:latin typeface="Montserrat" panose="00000500000000000000" pitchFamily="2" charset="0"/>
                <a:ea typeface="Times New Roman" panose="02020603050405020304" pitchFamily="18" charset="0"/>
                <a:cs typeface="Times New Roman" panose="02020603050405020304" pitchFamily="18" charset="0"/>
              </a:rPr>
              <a:t>Mise à disposition gratuite du local</a:t>
            </a:r>
          </a:p>
          <a:p>
            <a:pPr marL="85725" lvl="0" indent="184150">
              <a:buClr>
                <a:srgbClr val="0A0096"/>
              </a:buClr>
              <a:buFont typeface="Symbol" panose="05050102010706020507" pitchFamily="18" charset="2"/>
              <a:buNone/>
              <a:tabLst>
                <a:tab pos="266700" algn="l"/>
              </a:tabLst>
            </a:pPr>
            <a:r>
              <a:rPr lang="fr-FR" sz="1400" b="1" u="sng" dirty="0">
                <a:effectLst/>
                <a:latin typeface="Montserrat" panose="00000500000000000000" pitchFamily="2" charset="0"/>
                <a:ea typeface="Times New Roman" panose="02020603050405020304" pitchFamily="18" charset="0"/>
                <a:cs typeface="Times New Roman" panose="02020603050405020304" pitchFamily="18" charset="0"/>
              </a:rPr>
              <a:t> </a:t>
            </a:r>
          </a:p>
          <a:p>
            <a:pPr marL="85725" lvl="0" indent="184150">
              <a:buClr>
                <a:srgbClr val="0A0096"/>
              </a:buClr>
              <a:buFont typeface="Symbol" panose="05050102010706020507" pitchFamily="18" charset="2"/>
              <a:buChar char=""/>
              <a:tabLst>
                <a:tab pos="266700" algn="l"/>
              </a:tabLst>
            </a:pPr>
            <a:r>
              <a:rPr lang="fr-FR" sz="1400" b="1" u="sng" dirty="0">
                <a:effectLst/>
                <a:latin typeface="Montserrat" panose="00000500000000000000" pitchFamily="2" charset="0"/>
                <a:ea typeface="Times New Roman" panose="02020603050405020304" pitchFamily="18" charset="0"/>
                <a:cs typeface="Times New Roman" panose="02020603050405020304" pitchFamily="18" charset="0"/>
              </a:rPr>
              <a:t>Mise à disposition intégrale du local auprès de France Judo</a:t>
            </a:r>
          </a:p>
          <a:p>
            <a:pPr marL="85725" lvl="0" indent="184150">
              <a:buClr>
                <a:srgbClr val="0A0096"/>
              </a:buClr>
              <a:buFont typeface="Symbol" panose="05050102010706020507" pitchFamily="18" charset="2"/>
              <a:buChar char=""/>
              <a:tabLst>
                <a:tab pos="266700" algn="l"/>
              </a:tabLst>
            </a:pPr>
            <a:endParaRPr lang="fr-FR" sz="1400" b="1" u="sng" dirty="0">
              <a:latin typeface="Montserrat" panose="00000500000000000000" pitchFamily="2" charset="0"/>
              <a:ea typeface="Times New Roman" panose="02020603050405020304" pitchFamily="18" charset="0"/>
              <a:cs typeface="Times New Roman" panose="02020603050405020304" pitchFamily="18" charset="0"/>
            </a:endParaRPr>
          </a:p>
          <a:p>
            <a:pPr marL="85725" lvl="0" indent="184150">
              <a:buClr>
                <a:srgbClr val="0A0096"/>
              </a:buClr>
              <a:buFont typeface="Symbol" panose="05050102010706020507" pitchFamily="18" charset="2"/>
              <a:buChar char=""/>
              <a:tabLst>
                <a:tab pos="266700" algn="l"/>
              </a:tabLst>
            </a:pPr>
            <a:r>
              <a:rPr lang="fr-FR" sz="1400" b="1" u="sng">
                <a:effectLst/>
                <a:latin typeface="Montserrat" panose="00000500000000000000" pitchFamily="2" charset="0"/>
                <a:ea typeface="Times New Roman" panose="02020603050405020304" pitchFamily="18" charset="0"/>
                <a:cs typeface="Times New Roman" panose="02020603050405020304" pitchFamily="18" charset="0"/>
              </a:rPr>
              <a:t>Mise à </a:t>
            </a:r>
            <a:r>
              <a:rPr lang="fr-FR" sz="1400" b="1" u="sng" dirty="0">
                <a:effectLst/>
                <a:latin typeface="Montserrat" panose="00000500000000000000" pitchFamily="2" charset="0"/>
                <a:ea typeface="Times New Roman" panose="02020603050405020304" pitchFamily="18" charset="0"/>
                <a:cs typeface="Times New Roman" panose="02020603050405020304" pitchFamily="18" charset="0"/>
              </a:rPr>
              <a:t>disposition du local pour une durée minimum de 5 ans</a:t>
            </a:r>
          </a:p>
          <a:p>
            <a:pPr marL="85725" lvl="0" indent="184150">
              <a:buClr>
                <a:srgbClr val="0A0096"/>
              </a:buClr>
              <a:buFont typeface="Symbol" panose="05050102010706020507" pitchFamily="18" charset="2"/>
              <a:buChar char=""/>
              <a:tabLst>
                <a:tab pos="266700" algn="l"/>
              </a:tabLst>
            </a:pPr>
            <a:endParaRPr lang="fr-FR" sz="1400" dirty="0">
              <a:effectLst/>
              <a:latin typeface="Montserrat" panose="00000500000000000000" pitchFamily="2" charset="0"/>
              <a:ea typeface="Times New Roman" panose="02020603050405020304" pitchFamily="18" charset="0"/>
              <a:cs typeface="Times New Roman" panose="02020603050405020304" pitchFamily="18" charset="0"/>
            </a:endParaRPr>
          </a:p>
        </p:txBody>
      </p:sp>
      <p:sp>
        <p:nvSpPr>
          <p:cNvPr id="22" name="Ellipse 21">
            <a:extLst>
              <a:ext uri="{FF2B5EF4-FFF2-40B4-BE49-F238E27FC236}">
                <a16:creationId xmlns:a16="http://schemas.microsoft.com/office/drawing/2014/main" id="{DC49FDBD-7145-68A8-16E4-BD2BD1AEA061}"/>
              </a:ext>
            </a:extLst>
          </p:cNvPr>
          <p:cNvSpPr/>
          <p:nvPr/>
        </p:nvSpPr>
        <p:spPr>
          <a:xfrm>
            <a:off x="546045" y="1653343"/>
            <a:ext cx="328611" cy="317710"/>
          </a:xfrm>
          <a:prstGeom prst="ellipse">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0A0096"/>
                </a:solidFill>
                <a:latin typeface="Montserrat" panose="00000500000000000000" pitchFamily="2" charset="0"/>
              </a:rPr>
              <a:t>1</a:t>
            </a:r>
          </a:p>
        </p:txBody>
      </p:sp>
      <p:sp>
        <p:nvSpPr>
          <p:cNvPr id="23" name="Ellipse 22">
            <a:extLst>
              <a:ext uri="{FF2B5EF4-FFF2-40B4-BE49-F238E27FC236}">
                <a16:creationId xmlns:a16="http://schemas.microsoft.com/office/drawing/2014/main" id="{749A9155-7A39-CA15-2C26-6E52619512CA}"/>
              </a:ext>
            </a:extLst>
          </p:cNvPr>
          <p:cNvSpPr/>
          <p:nvPr/>
        </p:nvSpPr>
        <p:spPr>
          <a:xfrm>
            <a:off x="550948" y="4470586"/>
            <a:ext cx="328611" cy="317710"/>
          </a:xfrm>
          <a:prstGeom prst="ellipse">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0A0096"/>
                </a:solidFill>
                <a:latin typeface="Montserrat" panose="00000500000000000000" pitchFamily="2" charset="0"/>
              </a:rPr>
              <a:t>2</a:t>
            </a:r>
          </a:p>
        </p:txBody>
      </p:sp>
      <p:sp>
        <p:nvSpPr>
          <p:cNvPr id="29" name="TextShape 4">
            <a:extLst>
              <a:ext uri="{FF2B5EF4-FFF2-40B4-BE49-F238E27FC236}">
                <a16:creationId xmlns:a16="http://schemas.microsoft.com/office/drawing/2014/main" id="{77F9F678-ABCF-37B8-A687-E90A31AF95CA}"/>
              </a:ext>
            </a:extLst>
          </p:cNvPr>
          <p:cNvSpPr txBox="1"/>
          <p:nvPr/>
        </p:nvSpPr>
        <p:spPr>
          <a:xfrm>
            <a:off x="980280" y="628920"/>
            <a:ext cx="5833080" cy="528120"/>
          </a:xfrm>
          <a:prstGeom prst="rect">
            <a:avLst/>
          </a:prstGeom>
          <a:noFill/>
          <a:ln>
            <a:noFill/>
          </a:ln>
        </p:spPr>
        <p:txBody>
          <a:bodyPr lIns="0" tIns="0" rIns="0" bIns="0" anchor="b">
            <a:noAutofit/>
          </a:bodyPr>
          <a:lstStyle/>
          <a:p>
            <a:pPr>
              <a:lnSpc>
                <a:spcPct val="90000"/>
              </a:lnSpc>
            </a:pPr>
            <a:r>
              <a:rPr lang="fr-FR" sz="3200" b="1" strike="noStrike" spc="-1" dirty="0">
                <a:solidFill>
                  <a:srgbClr val="0A0096"/>
                </a:solidFill>
                <a:latin typeface="Montserrat"/>
              </a:rPr>
              <a:t>CONVENTIONNEMENTS</a:t>
            </a:r>
            <a:endParaRPr lang="de-DE" sz="3200" b="0" strike="noStrike" spc="-1" dirty="0">
              <a:solidFill>
                <a:srgbClr val="000000"/>
              </a:solidFill>
              <a:latin typeface="Calibri"/>
            </a:endParaRPr>
          </a:p>
        </p:txBody>
      </p:sp>
      <p:sp>
        <p:nvSpPr>
          <p:cNvPr id="39" name="Rectangle : coins arrondis 38">
            <a:extLst>
              <a:ext uri="{FF2B5EF4-FFF2-40B4-BE49-F238E27FC236}">
                <a16:creationId xmlns:a16="http://schemas.microsoft.com/office/drawing/2014/main" id="{D680B41A-6A6A-6B46-6BB8-D0C3D26EB66A}"/>
              </a:ext>
            </a:extLst>
          </p:cNvPr>
          <p:cNvSpPr/>
          <p:nvPr/>
        </p:nvSpPr>
        <p:spPr>
          <a:xfrm>
            <a:off x="1026332" y="4255505"/>
            <a:ext cx="3797595" cy="676641"/>
          </a:xfrm>
          <a:prstGeom prst="roundRect">
            <a:avLst/>
          </a:prstGeom>
          <a:solidFill>
            <a:schemeClr val="bg1"/>
          </a:solidFill>
          <a:ln w="25400">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ZoneTexte 39">
            <a:extLst>
              <a:ext uri="{FF2B5EF4-FFF2-40B4-BE49-F238E27FC236}">
                <a16:creationId xmlns:a16="http://schemas.microsoft.com/office/drawing/2014/main" id="{8B122EB3-96BF-8F20-45E8-59F252C6239E}"/>
              </a:ext>
            </a:extLst>
          </p:cNvPr>
          <p:cNvSpPr txBox="1"/>
          <p:nvPr/>
        </p:nvSpPr>
        <p:spPr>
          <a:xfrm>
            <a:off x="1035917" y="4339569"/>
            <a:ext cx="3526752" cy="523220"/>
          </a:xfrm>
          <a:prstGeom prst="rect">
            <a:avLst/>
          </a:prstGeom>
          <a:noFill/>
        </p:spPr>
        <p:txBody>
          <a:bodyPr wrap="square" rtlCol="0">
            <a:spAutoFit/>
          </a:bodyPr>
          <a:lstStyle/>
          <a:p>
            <a:pPr algn="ctr"/>
            <a:r>
              <a:rPr lang="fr-FR" sz="1400" b="1" dirty="0">
                <a:solidFill>
                  <a:srgbClr val="0A0096"/>
                </a:solidFill>
                <a:latin typeface="Montserrat" panose="00000500000000000000" pitchFamily="2" charset="0"/>
              </a:rPr>
              <a:t>Signature d’une convention</a:t>
            </a:r>
          </a:p>
          <a:p>
            <a:pPr algn="ctr"/>
            <a:r>
              <a:rPr lang="fr-FR" sz="1400" dirty="0">
                <a:solidFill>
                  <a:srgbClr val="0A0096"/>
                </a:solidFill>
                <a:latin typeface="Montserrat" panose="00000500000000000000" pitchFamily="2" charset="0"/>
              </a:rPr>
              <a:t>D’utilisation du local</a:t>
            </a:r>
          </a:p>
        </p:txBody>
      </p:sp>
      <p:sp>
        <p:nvSpPr>
          <p:cNvPr id="41" name="Rectangle : coins arrondis 40">
            <a:extLst>
              <a:ext uri="{FF2B5EF4-FFF2-40B4-BE49-F238E27FC236}">
                <a16:creationId xmlns:a16="http://schemas.microsoft.com/office/drawing/2014/main" id="{2CCD26C3-AC61-0F6D-E590-C1F1703F93BF}"/>
              </a:ext>
            </a:extLst>
          </p:cNvPr>
          <p:cNvSpPr/>
          <p:nvPr/>
        </p:nvSpPr>
        <p:spPr>
          <a:xfrm>
            <a:off x="7086572" y="4255505"/>
            <a:ext cx="3596980" cy="697936"/>
          </a:xfrm>
          <a:prstGeom prst="roundRect">
            <a:avLst/>
          </a:prstGeom>
          <a:solidFill>
            <a:schemeClr val="bg1"/>
          </a:solidFill>
          <a:ln w="25400">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ZoneTexte 41">
            <a:extLst>
              <a:ext uri="{FF2B5EF4-FFF2-40B4-BE49-F238E27FC236}">
                <a16:creationId xmlns:a16="http://schemas.microsoft.com/office/drawing/2014/main" id="{E3B7FBC3-32CA-031D-5F92-DEB00E04F4C4}"/>
              </a:ext>
            </a:extLst>
          </p:cNvPr>
          <p:cNvSpPr txBox="1"/>
          <p:nvPr/>
        </p:nvSpPr>
        <p:spPr>
          <a:xfrm>
            <a:off x="7291846" y="4322363"/>
            <a:ext cx="3186431" cy="523220"/>
          </a:xfrm>
          <a:prstGeom prst="rect">
            <a:avLst/>
          </a:prstGeom>
          <a:noFill/>
        </p:spPr>
        <p:txBody>
          <a:bodyPr wrap="square" rtlCol="0">
            <a:spAutoFit/>
          </a:bodyPr>
          <a:lstStyle/>
          <a:p>
            <a:pPr algn="ctr"/>
            <a:r>
              <a:rPr lang="fr-FR" sz="1400" b="1" dirty="0">
                <a:solidFill>
                  <a:srgbClr val="372FA9"/>
                </a:solidFill>
                <a:effectLst/>
                <a:latin typeface="Montserrat" panose="00000500000000000000" pitchFamily="2" charset="0"/>
              </a:rPr>
              <a:t>Entre France Judo </a:t>
            </a:r>
          </a:p>
          <a:p>
            <a:pPr algn="ctr"/>
            <a:r>
              <a:rPr lang="fr-FR" sz="1400" b="1" dirty="0">
                <a:solidFill>
                  <a:srgbClr val="372FA9"/>
                </a:solidFill>
                <a:effectLst/>
                <a:latin typeface="Montserrat" panose="00000500000000000000" pitchFamily="2" charset="0"/>
              </a:rPr>
              <a:t>et le Club</a:t>
            </a:r>
          </a:p>
        </p:txBody>
      </p:sp>
      <p:cxnSp>
        <p:nvCxnSpPr>
          <p:cNvPr id="43" name="Connecteur droit avec flèche 42">
            <a:extLst>
              <a:ext uri="{FF2B5EF4-FFF2-40B4-BE49-F238E27FC236}">
                <a16:creationId xmlns:a16="http://schemas.microsoft.com/office/drawing/2014/main" id="{A8CB7D75-2F8C-04D6-1916-99946150C8AB}"/>
              </a:ext>
            </a:extLst>
          </p:cNvPr>
          <p:cNvCxnSpPr>
            <a:cxnSpLocks/>
            <a:stCxn id="39" idx="3"/>
            <a:endCxn id="41" idx="1"/>
          </p:cNvCxnSpPr>
          <p:nvPr/>
        </p:nvCxnSpPr>
        <p:spPr>
          <a:xfrm>
            <a:off x="4823927" y="4593826"/>
            <a:ext cx="2262645" cy="10647"/>
          </a:xfrm>
          <a:prstGeom prst="straightConnector1">
            <a:avLst/>
          </a:prstGeom>
          <a:ln w="19050">
            <a:solidFill>
              <a:srgbClr val="0A0096"/>
            </a:solidFill>
            <a:tailEnd type="triangle"/>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1BDA4CF1-EC47-C7C8-6A66-A8DE3201D1BF}"/>
              </a:ext>
            </a:extLst>
          </p:cNvPr>
          <p:cNvSpPr txBox="1"/>
          <p:nvPr/>
        </p:nvSpPr>
        <p:spPr>
          <a:xfrm>
            <a:off x="980280" y="5105011"/>
            <a:ext cx="9657219" cy="1600438"/>
          </a:xfrm>
          <a:prstGeom prst="rect">
            <a:avLst/>
          </a:prstGeom>
          <a:solidFill>
            <a:schemeClr val="bg1">
              <a:lumMod val="85000"/>
            </a:schemeClr>
          </a:solidFill>
        </p:spPr>
        <p:txBody>
          <a:bodyPr wrap="square">
            <a:spAutoFit/>
          </a:bodyPr>
          <a:lstStyle/>
          <a:p>
            <a:pPr marL="85725" lvl="0">
              <a:buClr>
                <a:srgbClr val="0A0096"/>
              </a:buClr>
              <a:tabLst>
                <a:tab pos="266700" algn="l"/>
              </a:tabLst>
            </a:pPr>
            <a:endParaRPr lang="fr-FR" sz="1400" b="1" dirty="0">
              <a:effectLst/>
              <a:latin typeface="Montserrat" panose="00000500000000000000" pitchFamily="2" charset="0"/>
              <a:ea typeface="Times New Roman" panose="02020603050405020304" pitchFamily="18" charset="0"/>
              <a:cs typeface="Times New Roman" panose="02020603050405020304" pitchFamily="18" charset="0"/>
            </a:endParaRPr>
          </a:p>
          <a:p>
            <a:pPr marL="85725" lvl="0" indent="184150">
              <a:buClr>
                <a:srgbClr val="0A0096"/>
              </a:buClr>
              <a:buFont typeface="Symbol" panose="05050102010706020507" pitchFamily="18" charset="2"/>
              <a:buChar char=""/>
              <a:tabLst>
                <a:tab pos="266700" algn="l"/>
              </a:tabLst>
            </a:pPr>
            <a:r>
              <a:rPr lang="fr-FR" sz="1400" dirty="0">
                <a:effectLst/>
                <a:latin typeface="Montserrat" panose="00000500000000000000" pitchFamily="2" charset="0"/>
                <a:ea typeface="Times New Roman" panose="02020603050405020304" pitchFamily="18" charset="0"/>
                <a:cs typeface="Times New Roman" panose="02020603050405020304" pitchFamily="18" charset="0"/>
              </a:rPr>
              <a:t>Rétrocession de l’équipement par France Judo au Club et gestion de l’équipement</a:t>
            </a:r>
          </a:p>
          <a:p>
            <a:pPr marL="85725" lvl="0" indent="184150">
              <a:buClr>
                <a:srgbClr val="0A0096"/>
              </a:buClr>
              <a:buFont typeface="Symbol" panose="05050102010706020507" pitchFamily="18" charset="2"/>
              <a:buNone/>
              <a:tabLst>
                <a:tab pos="266700" algn="l"/>
              </a:tabLst>
            </a:pPr>
            <a:r>
              <a:rPr lang="fr-FR" sz="1400" dirty="0">
                <a:effectLst/>
                <a:latin typeface="Montserrat" panose="00000500000000000000" pitchFamily="2" charset="0"/>
                <a:ea typeface="Times New Roman" panose="02020603050405020304" pitchFamily="18" charset="0"/>
                <a:cs typeface="Times New Roman" panose="02020603050405020304" pitchFamily="18" charset="0"/>
              </a:rPr>
              <a:t> </a:t>
            </a:r>
          </a:p>
          <a:p>
            <a:pPr marL="85725" lvl="0" indent="184150">
              <a:buClr>
                <a:srgbClr val="0A0096"/>
              </a:buClr>
              <a:buFont typeface="Symbol" panose="05050102010706020507" pitchFamily="18" charset="2"/>
              <a:buChar char=""/>
              <a:tabLst>
                <a:tab pos="266700" algn="l"/>
              </a:tabLst>
            </a:pPr>
            <a:r>
              <a:rPr lang="fr-FR" sz="1400" dirty="0">
                <a:effectLst/>
                <a:latin typeface="Montserrat" panose="00000500000000000000" pitchFamily="2" charset="0"/>
                <a:ea typeface="Times New Roman" panose="02020603050405020304" pitchFamily="18" charset="0"/>
                <a:cs typeface="Times New Roman" panose="02020603050405020304" pitchFamily="18" charset="0"/>
              </a:rPr>
              <a:t>Respects des objectifs et activités d’un Dojo solidaire</a:t>
            </a:r>
          </a:p>
          <a:p>
            <a:pPr marL="85725" lvl="0" indent="184150">
              <a:buClr>
                <a:srgbClr val="0A0096"/>
              </a:buClr>
              <a:buFont typeface="Symbol" panose="05050102010706020507" pitchFamily="18" charset="2"/>
              <a:buChar char=""/>
              <a:tabLst>
                <a:tab pos="266700" algn="l"/>
              </a:tabLst>
            </a:pPr>
            <a:endParaRPr lang="fr-FR" sz="1400" dirty="0">
              <a:latin typeface="Montserrat" panose="00000500000000000000" pitchFamily="2" charset="0"/>
              <a:ea typeface="Times New Roman" panose="02020603050405020304" pitchFamily="18" charset="0"/>
              <a:cs typeface="Times New Roman" panose="02020603050405020304" pitchFamily="18" charset="0"/>
            </a:endParaRPr>
          </a:p>
          <a:p>
            <a:pPr marL="85725" lvl="0" indent="184150">
              <a:buClr>
                <a:srgbClr val="0A0096"/>
              </a:buClr>
              <a:buFont typeface="Symbol" panose="05050102010706020507" pitchFamily="18" charset="2"/>
              <a:buChar char=""/>
              <a:tabLst>
                <a:tab pos="266700" algn="l"/>
              </a:tabLst>
            </a:pPr>
            <a:r>
              <a:rPr lang="fr-FR" sz="1400" dirty="0">
                <a:effectLst/>
                <a:latin typeface="Montserrat" panose="00000500000000000000" pitchFamily="2" charset="0"/>
                <a:ea typeface="Times New Roman" panose="02020603050405020304" pitchFamily="18" charset="0"/>
                <a:cs typeface="Times New Roman" panose="02020603050405020304" pitchFamily="18" charset="0"/>
              </a:rPr>
              <a:t>Objectifs d’augmentation des Licences</a:t>
            </a:r>
          </a:p>
          <a:p>
            <a:pPr marL="85725" lvl="0" indent="184150">
              <a:buClr>
                <a:srgbClr val="0A0096"/>
              </a:buClr>
              <a:buFont typeface="Symbol" panose="05050102010706020507" pitchFamily="18" charset="2"/>
              <a:buChar char=""/>
              <a:tabLst>
                <a:tab pos="266700" algn="l"/>
              </a:tabLst>
            </a:pPr>
            <a:endParaRPr lang="fr-FR" sz="1400" dirty="0">
              <a:effectLst/>
              <a:latin typeface="Montserrat" panose="000005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81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TextShape 4"/>
          <p:cNvSpPr txBox="1"/>
          <p:nvPr/>
        </p:nvSpPr>
        <p:spPr>
          <a:xfrm>
            <a:off x="980280" y="628920"/>
            <a:ext cx="9910800" cy="528120"/>
          </a:xfrm>
          <a:prstGeom prst="rect">
            <a:avLst/>
          </a:prstGeom>
          <a:noFill/>
          <a:ln>
            <a:noFill/>
          </a:ln>
        </p:spPr>
        <p:txBody>
          <a:bodyPr lIns="0" tIns="0" rIns="0" bIns="0" anchor="b">
            <a:noAutofit/>
          </a:bodyPr>
          <a:lstStyle/>
          <a:p>
            <a:pPr>
              <a:lnSpc>
                <a:spcPct val="90000"/>
              </a:lnSpc>
            </a:pPr>
            <a:r>
              <a:rPr lang="fr-FR" sz="3200" b="1" spc="-1" dirty="0">
                <a:solidFill>
                  <a:srgbClr val="0A0096"/>
                </a:solidFill>
                <a:latin typeface="Montserrat"/>
              </a:rPr>
              <a:t>LES GRANDES ETAPES</a:t>
            </a:r>
            <a:endParaRPr lang="de-DE" sz="3200" b="0" strike="noStrike" spc="-1" dirty="0">
              <a:solidFill>
                <a:srgbClr val="000000"/>
              </a:solidFill>
              <a:latin typeface="Calibri"/>
            </a:endParaRPr>
          </a:p>
        </p:txBody>
      </p:sp>
      <p:sp>
        <p:nvSpPr>
          <p:cNvPr id="6" name="Rectangle : coins arrondis 5">
            <a:extLst>
              <a:ext uri="{FF2B5EF4-FFF2-40B4-BE49-F238E27FC236}">
                <a16:creationId xmlns:a16="http://schemas.microsoft.com/office/drawing/2014/main" id="{9093080A-D05D-4137-8906-1E63E0D18B91}"/>
              </a:ext>
            </a:extLst>
          </p:cNvPr>
          <p:cNvSpPr/>
          <p:nvPr/>
        </p:nvSpPr>
        <p:spPr>
          <a:xfrm>
            <a:off x="29933" y="1415923"/>
            <a:ext cx="1440000" cy="936000"/>
          </a:xfrm>
          <a:prstGeom prst="roundRect">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050" b="1" dirty="0">
                <a:solidFill>
                  <a:srgbClr val="0A0096"/>
                </a:solidFill>
                <a:latin typeface="Montserrat" panose="00000500000000000000" pitchFamily="2" charset="0"/>
              </a:rPr>
              <a:t>IDENTIFICATION D’UN PROJET</a:t>
            </a:r>
            <a:endParaRPr lang="fr-FR" sz="700" dirty="0">
              <a:solidFill>
                <a:srgbClr val="0A0096"/>
              </a:solidFill>
              <a:latin typeface="Montserrat" panose="00000500000000000000" pitchFamily="2" charset="0"/>
            </a:endParaRPr>
          </a:p>
        </p:txBody>
      </p:sp>
      <p:sp>
        <p:nvSpPr>
          <p:cNvPr id="7" name="Rectangle : coins arrondis 6">
            <a:extLst>
              <a:ext uri="{FF2B5EF4-FFF2-40B4-BE49-F238E27FC236}">
                <a16:creationId xmlns:a16="http://schemas.microsoft.com/office/drawing/2014/main" id="{66CD851C-341C-48F8-BC43-9FEEFAE741F4}"/>
              </a:ext>
            </a:extLst>
          </p:cNvPr>
          <p:cNvSpPr/>
          <p:nvPr/>
        </p:nvSpPr>
        <p:spPr>
          <a:xfrm>
            <a:off x="1807178" y="1423013"/>
            <a:ext cx="1440000" cy="936000"/>
          </a:xfrm>
          <a:prstGeom prst="roundRect">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100" b="1" dirty="0">
                <a:solidFill>
                  <a:srgbClr val="0A0096"/>
                </a:solidFill>
                <a:latin typeface="Montserrat" panose="00000500000000000000" pitchFamily="2" charset="0"/>
              </a:rPr>
              <a:t>ELIGIBILITÉ AU PROGRAMME</a:t>
            </a:r>
            <a:endParaRPr lang="fr-FR" sz="800" dirty="0">
              <a:solidFill>
                <a:srgbClr val="0A0096"/>
              </a:solidFill>
              <a:latin typeface="Montserrat" panose="00000500000000000000" pitchFamily="2" charset="0"/>
            </a:endParaRPr>
          </a:p>
        </p:txBody>
      </p:sp>
      <p:sp>
        <p:nvSpPr>
          <p:cNvPr id="17" name="Rectangle : coins arrondis 16">
            <a:extLst>
              <a:ext uri="{FF2B5EF4-FFF2-40B4-BE49-F238E27FC236}">
                <a16:creationId xmlns:a16="http://schemas.microsoft.com/office/drawing/2014/main" id="{363B98C5-1C89-485D-AE0F-7A4C8CEA1C15}"/>
              </a:ext>
            </a:extLst>
          </p:cNvPr>
          <p:cNvSpPr/>
          <p:nvPr/>
        </p:nvSpPr>
        <p:spPr>
          <a:xfrm>
            <a:off x="1910231" y="2392835"/>
            <a:ext cx="1260000" cy="499904"/>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Critères Géo</a:t>
            </a:r>
            <a:endParaRPr lang="fr-FR" sz="1050" dirty="0">
              <a:latin typeface="Montserrat" panose="00000500000000000000" pitchFamily="2" charset="0"/>
            </a:endParaRPr>
          </a:p>
        </p:txBody>
      </p:sp>
      <p:sp>
        <p:nvSpPr>
          <p:cNvPr id="18" name="Rectangle : coins arrondis 17">
            <a:extLst>
              <a:ext uri="{FF2B5EF4-FFF2-40B4-BE49-F238E27FC236}">
                <a16:creationId xmlns:a16="http://schemas.microsoft.com/office/drawing/2014/main" id="{F33E31FB-56C0-40EB-A3C7-1246A680FFFB}"/>
              </a:ext>
            </a:extLst>
          </p:cNvPr>
          <p:cNvSpPr/>
          <p:nvPr/>
        </p:nvSpPr>
        <p:spPr>
          <a:xfrm>
            <a:off x="1931040" y="2942435"/>
            <a:ext cx="1260000" cy="451698"/>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Critères projet </a:t>
            </a:r>
            <a:endParaRPr lang="fr-FR" sz="1050" dirty="0">
              <a:latin typeface="Montserrat" panose="00000500000000000000" pitchFamily="2" charset="0"/>
            </a:endParaRPr>
          </a:p>
        </p:txBody>
      </p:sp>
      <p:sp>
        <p:nvSpPr>
          <p:cNvPr id="20" name="Rectangle : coins arrondis 19">
            <a:extLst>
              <a:ext uri="{FF2B5EF4-FFF2-40B4-BE49-F238E27FC236}">
                <a16:creationId xmlns:a16="http://schemas.microsoft.com/office/drawing/2014/main" id="{32A0E025-D52A-4854-89EE-FAD0A719C4A6}"/>
              </a:ext>
            </a:extLst>
          </p:cNvPr>
          <p:cNvSpPr/>
          <p:nvPr/>
        </p:nvSpPr>
        <p:spPr>
          <a:xfrm>
            <a:off x="3584423" y="1453188"/>
            <a:ext cx="1440000" cy="936000"/>
          </a:xfrm>
          <a:prstGeom prst="roundRect">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100" b="1" dirty="0">
                <a:solidFill>
                  <a:srgbClr val="0A0096"/>
                </a:solidFill>
                <a:latin typeface="Montserrat"/>
              </a:rPr>
              <a:t>ACCORD DE PRINCIPE ET FAISABILITÉ TECHNIQUE</a:t>
            </a:r>
            <a:endParaRPr lang="fr-FR" sz="1100" b="1" dirty="0">
              <a:solidFill>
                <a:srgbClr val="0A0096"/>
              </a:solidFill>
              <a:latin typeface="Montserrat" panose="00000500000000000000" pitchFamily="2" charset="0"/>
            </a:endParaRPr>
          </a:p>
        </p:txBody>
      </p:sp>
      <p:sp>
        <p:nvSpPr>
          <p:cNvPr id="22" name="Rectangle : coins arrondis 21">
            <a:extLst>
              <a:ext uri="{FF2B5EF4-FFF2-40B4-BE49-F238E27FC236}">
                <a16:creationId xmlns:a16="http://schemas.microsoft.com/office/drawing/2014/main" id="{82ACC302-0FE1-4DFB-A23C-B35086509E38}"/>
              </a:ext>
            </a:extLst>
          </p:cNvPr>
          <p:cNvSpPr/>
          <p:nvPr/>
        </p:nvSpPr>
        <p:spPr>
          <a:xfrm>
            <a:off x="3674423" y="2416937"/>
            <a:ext cx="1260000" cy="631063"/>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Mairie / Bailleur / Club</a:t>
            </a:r>
            <a:endParaRPr lang="fr-FR" sz="1050" dirty="0">
              <a:latin typeface="Montserrat" panose="00000500000000000000" pitchFamily="2" charset="0"/>
            </a:endParaRPr>
          </a:p>
        </p:txBody>
      </p:sp>
      <p:sp>
        <p:nvSpPr>
          <p:cNvPr id="26" name="Rectangle : coins arrondis 25">
            <a:extLst>
              <a:ext uri="{FF2B5EF4-FFF2-40B4-BE49-F238E27FC236}">
                <a16:creationId xmlns:a16="http://schemas.microsoft.com/office/drawing/2014/main" id="{8995A9AF-8D90-4EB2-942A-F87992AF6249}"/>
              </a:ext>
            </a:extLst>
          </p:cNvPr>
          <p:cNvSpPr/>
          <p:nvPr/>
        </p:nvSpPr>
        <p:spPr>
          <a:xfrm>
            <a:off x="5361668" y="1452326"/>
            <a:ext cx="1440000" cy="936000"/>
          </a:xfrm>
          <a:prstGeom prst="roundRect">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100" b="1" dirty="0">
                <a:solidFill>
                  <a:srgbClr val="0A0096"/>
                </a:solidFill>
                <a:latin typeface="Montserrat" panose="00000500000000000000" pitchFamily="2" charset="0"/>
              </a:rPr>
              <a:t>PROJETS SOCIAUX-SPORTIFS CONCERTÉS</a:t>
            </a:r>
            <a:endParaRPr lang="fr-FR" sz="800" dirty="0">
              <a:solidFill>
                <a:srgbClr val="0A0096"/>
              </a:solidFill>
              <a:latin typeface="Montserrat" panose="00000500000000000000" pitchFamily="2" charset="0"/>
            </a:endParaRPr>
          </a:p>
        </p:txBody>
      </p:sp>
      <p:sp>
        <p:nvSpPr>
          <p:cNvPr id="50" name="Ellipse 49">
            <a:extLst>
              <a:ext uri="{FF2B5EF4-FFF2-40B4-BE49-F238E27FC236}">
                <a16:creationId xmlns:a16="http://schemas.microsoft.com/office/drawing/2014/main" id="{5FCA618F-477B-47FD-AD6E-E38BBFFD78BE}"/>
              </a:ext>
            </a:extLst>
          </p:cNvPr>
          <p:cNvSpPr/>
          <p:nvPr/>
        </p:nvSpPr>
        <p:spPr>
          <a:xfrm>
            <a:off x="582526" y="1246953"/>
            <a:ext cx="328611" cy="317710"/>
          </a:xfrm>
          <a:prstGeom prst="ellipse">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A0096"/>
                </a:solidFill>
              </a:rPr>
              <a:t>1</a:t>
            </a:r>
          </a:p>
        </p:txBody>
      </p:sp>
      <p:sp>
        <p:nvSpPr>
          <p:cNvPr id="53" name="Ellipse 52">
            <a:extLst>
              <a:ext uri="{FF2B5EF4-FFF2-40B4-BE49-F238E27FC236}">
                <a16:creationId xmlns:a16="http://schemas.microsoft.com/office/drawing/2014/main" id="{CD9C228D-9690-42A7-B7ED-274217C0D147}"/>
              </a:ext>
            </a:extLst>
          </p:cNvPr>
          <p:cNvSpPr/>
          <p:nvPr/>
        </p:nvSpPr>
        <p:spPr>
          <a:xfrm>
            <a:off x="2363525" y="1255716"/>
            <a:ext cx="328611" cy="317710"/>
          </a:xfrm>
          <a:prstGeom prst="ellipse">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A0096"/>
                </a:solidFill>
              </a:rPr>
              <a:t>2</a:t>
            </a:r>
          </a:p>
        </p:txBody>
      </p:sp>
      <p:sp>
        <p:nvSpPr>
          <p:cNvPr id="54" name="Ellipse 53">
            <a:extLst>
              <a:ext uri="{FF2B5EF4-FFF2-40B4-BE49-F238E27FC236}">
                <a16:creationId xmlns:a16="http://schemas.microsoft.com/office/drawing/2014/main" id="{0C883F08-96D8-41AC-8380-3FFEC425AA94}"/>
              </a:ext>
            </a:extLst>
          </p:cNvPr>
          <p:cNvSpPr/>
          <p:nvPr/>
        </p:nvSpPr>
        <p:spPr>
          <a:xfrm>
            <a:off x="4144524" y="1264479"/>
            <a:ext cx="328611" cy="317710"/>
          </a:xfrm>
          <a:prstGeom prst="ellipse">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A0096"/>
                </a:solidFill>
              </a:rPr>
              <a:t>3</a:t>
            </a:r>
          </a:p>
        </p:txBody>
      </p:sp>
      <p:sp>
        <p:nvSpPr>
          <p:cNvPr id="55" name="Ellipse 54">
            <a:extLst>
              <a:ext uri="{FF2B5EF4-FFF2-40B4-BE49-F238E27FC236}">
                <a16:creationId xmlns:a16="http://schemas.microsoft.com/office/drawing/2014/main" id="{CC6680DD-AC19-4969-B299-381EF9DA757B}"/>
              </a:ext>
            </a:extLst>
          </p:cNvPr>
          <p:cNvSpPr/>
          <p:nvPr/>
        </p:nvSpPr>
        <p:spPr>
          <a:xfrm>
            <a:off x="5925523" y="1238190"/>
            <a:ext cx="328611" cy="317710"/>
          </a:xfrm>
          <a:prstGeom prst="ellipse">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A0096"/>
                </a:solidFill>
              </a:rPr>
              <a:t>4</a:t>
            </a:r>
          </a:p>
        </p:txBody>
      </p:sp>
      <p:sp>
        <p:nvSpPr>
          <p:cNvPr id="36" name="Rectangle : coins arrondis 35">
            <a:extLst>
              <a:ext uri="{FF2B5EF4-FFF2-40B4-BE49-F238E27FC236}">
                <a16:creationId xmlns:a16="http://schemas.microsoft.com/office/drawing/2014/main" id="{83FB7096-461A-49A7-A30D-269AADDADFF4}"/>
              </a:ext>
            </a:extLst>
          </p:cNvPr>
          <p:cNvSpPr/>
          <p:nvPr/>
        </p:nvSpPr>
        <p:spPr>
          <a:xfrm>
            <a:off x="7227191" y="2969693"/>
            <a:ext cx="1260000" cy="451698"/>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Bailleurs Sociaux</a:t>
            </a:r>
            <a:endParaRPr lang="fr-FR" sz="1050" dirty="0">
              <a:latin typeface="Montserrat" panose="00000500000000000000" pitchFamily="2" charset="0"/>
            </a:endParaRPr>
          </a:p>
        </p:txBody>
      </p:sp>
      <p:sp>
        <p:nvSpPr>
          <p:cNvPr id="38" name="Rectangle : coins arrondis 37">
            <a:extLst>
              <a:ext uri="{FF2B5EF4-FFF2-40B4-BE49-F238E27FC236}">
                <a16:creationId xmlns:a16="http://schemas.microsoft.com/office/drawing/2014/main" id="{259DB9EC-4571-40E3-9ADD-888ADBE6842C}"/>
              </a:ext>
            </a:extLst>
          </p:cNvPr>
          <p:cNvSpPr/>
          <p:nvPr/>
        </p:nvSpPr>
        <p:spPr>
          <a:xfrm>
            <a:off x="7216960" y="3469598"/>
            <a:ext cx="1260000" cy="451698"/>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Clubs</a:t>
            </a:r>
            <a:endParaRPr lang="fr-FR" sz="1050" dirty="0">
              <a:latin typeface="Montserrat" panose="00000500000000000000" pitchFamily="2" charset="0"/>
            </a:endParaRPr>
          </a:p>
        </p:txBody>
      </p:sp>
      <p:sp>
        <p:nvSpPr>
          <p:cNvPr id="39" name="Rectangle : coins arrondis 38">
            <a:extLst>
              <a:ext uri="{FF2B5EF4-FFF2-40B4-BE49-F238E27FC236}">
                <a16:creationId xmlns:a16="http://schemas.microsoft.com/office/drawing/2014/main" id="{943A9FBC-533D-47A8-B593-E4576088C5E7}"/>
              </a:ext>
            </a:extLst>
          </p:cNvPr>
          <p:cNvSpPr/>
          <p:nvPr/>
        </p:nvSpPr>
        <p:spPr>
          <a:xfrm>
            <a:off x="7220759" y="2420092"/>
            <a:ext cx="1260000" cy="499905"/>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Collectivités</a:t>
            </a:r>
            <a:endParaRPr lang="fr-FR" sz="1050" dirty="0">
              <a:latin typeface="Montserrat" panose="00000500000000000000" pitchFamily="2" charset="0"/>
            </a:endParaRPr>
          </a:p>
        </p:txBody>
      </p:sp>
      <p:sp>
        <p:nvSpPr>
          <p:cNvPr id="42" name="Rectangle : coins arrondis 41">
            <a:extLst>
              <a:ext uri="{FF2B5EF4-FFF2-40B4-BE49-F238E27FC236}">
                <a16:creationId xmlns:a16="http://schemas.microsoft.com/office/drawing/2014/main" id="{7CAEBAB9-D8D2-40E4-A3DA-B55A5D000FCC}"/>
              </a:ext>
            </a:extLst>
          </p:cNvPr>
          <p:cNvSpPr/>
          <p:nvPr/>
        </p:nvSpPr>
        <p:spPr>
          <a:xfrm>
            <a:off x="7138913" y="1440862"/>
            <a:ext cx="1440000" cy="936000"/>
          </a:xfrm>
          <a:prstGeom prst="roundRect">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100" b="1" dirty="0">
                <a:solidFill>
                  <a:srgbClr val="0A0096"/>
                </a:solidFill>
                <a:latin typeface="Montserrat" panose="00000500000000000000" pitchFamily="2" charset="0"/>
              </a:rPr>
              <a:t>CONVENTIONS</a:t>
            </a:r>
            <a:endParaRPr lang="fr-FR" sz="800" dirty="0">
              <a:solidFill>
                <a:srgbClr val="0A0096"/>
              </a:solidFill>
              <a:latin typeface="Montserrat" panose="00000500000000000000" pitchFamily="2" charset="0"/>
            </a:endParaRPr>
          </a:p>
        </p:txBody>
      </p:sp>
      <p:sp>
        <p:nvSpPr>
          <p:cNvPr id="51" name="Ellipse 50">
            <a:extLst>
              <a:ext uri="{FF2B5EF4-FFF2-40B4-BE49-F238E27FC236}">
                <a16:creationId xmlns:a16="http://schemas.microsoft.com/office/drawing/2014/main" id="{6DD1583F-A424-4724-91DB-AE5EEAFA9325}"/>
              </a:ext>
            </a:extLst>
          </p:cNvPr>
          <p:cNvSpPr/>
          <p:nvPr/>
        </p:nvSpPr>
        <p:spPr>
          <a:xfrm>
            <a:off x="7706522" y="1229427"/>
            <a:ext cx="328611" cy="317710"/>
          </a:xfrm>
          <a:prstGeom prst="ellipse">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A0096"/>
                </a:solidFill>
              </a:rPr>
              <a:t>5</a:t>
            </a:r>
          </a:p>
        </p:txBody>
      </p:sp>
      <p:sp>
        <p:nvSpPr>
          <p:cNvPr id="52" name="Rectangle : coins arrondis 51">
            <a:extLst>
              <a:ext uri="{FF2B5EF4-FFF2-40B4-BE49-F238E27FC236}">
                <a16:creationId xmlns:a16="http://schemas.microsoft.com/office/drawing/2014/main" id="{2299043D-1C98-4298-A0C2-5C366B7F8E6D}"/>
              </a:ext>
            </a:extLst>
          </p:cNvPr>
          <p:cNvSpPr/>
          <p:nvPr/>
        </p:nvSpPr>
        <p:spPr>
          <a:xfrm>
            <a:off x="8916158" y="1452326"/>
            <a:ext cx="1440000" cy="936000"/>
          </a:xfrm>
          <a:prstGeom prst="roundRect">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100" b="1" dirty="0">
                <a:solidFill>
                  <a:srgbClr val="0A0096"/>
                </a:solidFill>
                <a:latin typeface="Montserrat" panose="00000500000000000000" pitchFamily="2" charset="0"/>
              </a:rPr>
              <a:t>TRAVAUX</a:t>
            </a:r>
            <a:endParaRPr lang="fr-FR" sz="800" dirty="0">
              <a:solidFill>
                <a:srgbClr val="0A0096"/>
              </a:solidFill>
              <a:latin typeface="Montserrat" panose="00000500000000000000" pitchFamily="2" charset="0"/>
            </a:endParaRPr>
          </a:p>
        </p:txBody>
      </p:sp>
      <p:sp>
        <p:nvSpPr>
          <p:cNvPr id="58" name="Ellipse 57">
            <a:extLst>
              <a:ext uri="{FF2B5EF4-FFF2-40B4-BE49-F238E27FC236}">
                <a16:creationId xmlns:a16="http://schemas.microsoft.com/office/drawing/2014/main" id="{E1BEDE1A-E5B1-4E7F-A22D-377686481804}"/>
              </a:ext>
            </a:extLst>
          </p:cNvPr>
          <p:cNvSpPr/>
          <p:nvPr/>
        </p:nvSpPr>
        <p:spPr>
          <a:xfrm>
            <a:off x="9487521" y="1282007"/>
            <a:ext cx="328611" cy="317710"/>
          </a:xfrm>
          <a:prstGeom prst="ellipse">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A0096"/>
                </a:solidFill>
              </a:rPr>
              <a:t>6</a:t>
            </a:r>
          </a:p>
        </p:txBody>
      </p:sp>
      <p:sp>
        <p:nvSpPr>
          <p:cNvPr id="59" name="Rectangle : coins arrondis 58">
            <a:extLst>
              <a:ext uri="{FF2B5EF4-FFF2-40B4-BE49-F238E27FC236}">
                <a16:creationId xmlns:a16="http://schemas.microsoft.com/office/drawing/2014/main" id="{D6ED98C4-00EF-424E-A4A6-FC497AB2D3C7}"/>
              </a:ext>
            </a:extLst>
          </p:cNvPr>
          <p:cNvSpPr/>
          <p:nvPr/>
        </p:nvSpPr>
        <p:spPr>
          <a:xfrm>
            <a:off x="10693405" y="1440862"/>
            <a:ext cx="1440000" cy="936000"/>
          </a:xfrm>
          <a:prstGeom prst="roundRect">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100" b="1" dirty="0">
                <a:solidFill>
                  <a:srgbClr val="0A0096"/>
                </a:solidFill>
                <a:latin typeface="Montserrat" panose="00000500000000000000" pitchFamily="2" charset="0"/>
              </a:rPr>
              <a:t>INNAUGURATION</a:t>
            </a:r>
            <a:endParaRPr lang="fr-FR" sz="800" dirty="0">
              <a:solidFill>
                <a:srgbClr val="0A0096"/>
              </a:solidFill>
              <a:latin typeface="Montserrat" panose="00000500000000000000" pitchFamily="2" charset="0"/>
            </a:endParaRPr>
          </a:p>
        </p:txBody>
      </p:sp>
      <p:sp>
        <p:nvSpPr>
          <p:cNvPr id="60" name="Ellipse 59">
            <a:extLst>
              <a:ext uri="{FF2B5EF4-FFF2-40B4-BE49-F238E27FC236}">
                <a16:creationId xmlns:a16="http://schemas.microsoft.com/office/drawing/2014/main" id="{D48A1F88-F9C1-4B6D-885C-E53929725322}"/>
              </a:ext>
            </a:extLst>
          </p:cNvPr>
          <p:cNvSpPr/>
          <p:nvPr/>
        </p:nvSpPr>
        <p:spPr>
          <a:xfrm>
            <a:off x="11268518" y="1273242"/>
            <a:ext cx="328611" cy="317710"/>
          </a:xfrm>
          <a:prstGeom prst="ellipse">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A0096"/>
                </a:solidFill>
              </a:rPr>
              <a:t>7</a:t>
            </a:r>
          </a:p>
        </p:txBody>
      </p:sp>
      <p:sp>
        <p:nvSpPr>
          <p:cNvPr id="61" name="Flèche : droite 60">
            <a:extLst>
              <a:ext uri="{FF2B5EF4-FFF2-40B4-BE49-F238E27FC236}">
                <a16:creationId xmlns:a16="http://schemas.microsoft.com/office/drawing/2014/main" id="{8F602D14-42B6-4EBD-A64C-17F1ADA18A7E}"/>
              </a:ext>
            </a:extLst>
          </p:cNvPr>
          <p:cNvSpPr/>
          <p:nvPr/>
        </p:nvSpPr>
        <p:spPr>
          <a:xfrm rot="10800000" flipH="1">
            <a:off x="1469331" y="1704722"/>
            <a:ext cx="328611" cy="398930"/>
          </a:xfrm>
          <a:prstGeom prst="rightArrow">
            <a:avLst/>
          </a:prstGeom>
          <a:no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dirty="0">
              <a:solidFill>
                <a:srgbClr val="0A0096"/>
              </a:solidFill>
            </a:endParaRPr>
          </a:p>
        </p:txBody>
      </p:sp>
      <p:sp>
        <p:nvSpPr>
          <p:cNvPr id="62" name="Flèche : droite 61">
            <a:extLst>
              <a:ext uri="{FF2B5EF4-FFF2-40B4-BE49-F238E27FC236}">
                <a16:creationId xmlns:a16="http://schemas.microsoft.com/office/drawing/2014/main" id="{5515DF8E-742A-4317-96FB-B93E395222B6}"/>
              </a:ext>
            </a:extLst>
          </p:cNvPr>
          <p:cNvSpPr/>
          <p:nvPr/>
        </p:nvSpPr>
        <p:spPr>
          <a:xfrm rot="10800000" flipH="1">
            <a:off x="3255812" y="1720861"/>
            <a:ext cx="328611" cy="398930"/>
          </a:xfrm>
          <a:prstGeom prst="rightArrow">
            <a:avLst/>
          </a:prstGeom>
          <a:no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dirty="0">
              <a:solidFill>
                <a:srgbClr val="0A0096"/>
              </a:solidFill>
            </a:endParaRPr>
          </a:p>
        </p:txBody>
      </p:sp>
      <p:sp>
        <p:nvSpPr>
          <p:cNvPr id="63" name="Flèche : droite 62">
            <a:extLst>
              <a:ext uri="{FF2B5EF4-FFF2-40B4-BE49-F238E27FC236}">
                <a16:creationId xmlns:a16="http://schemas.microsoft.com/office/drawing/2014/main" id="{E93AB0AE-963A-47C7-ADD5-EC9AB94F9A6F}"/>
              </a:ext>
            </a:extLst>
          </p:cNvPr>
          <p:cNvSpPr/>
          <p:nvPr/>
        </p:nvSpPr>
        <p:spPr>
          <a:xfrm rot="10800000" flipH="1">
            <a:off x="10357314" y="1720862"/>
            <a:ext cx="328611" cy="398930"/>
          </a:xfrm>
          <a:prstGeom prst="rightArrow">
            <a:avLst/>
          </a:prstGeom>
          <a:no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dirty="0">
              <a:solidFill>
                <a:srgbClr val="0A0096"/>
              </a:solidFill>
            </a:endParaRPr>
          </a:p>
        </p:txBody>
      </p:sp>
      <p:sp>
        <p:nvSpPr>
          <p:cNvPr id="64" name="Flèche : droite 63">
            <a:extLst>
              <a:ext uri="{FF2B5EF4-FFF2-40B4-BE49-F238E27FC236}">
                <a16:creationId xmlns:a16="http://schemas.microsoft.com/office/drawing/2014/main" id="{04AD0C05-02C8-4D57-B74B-E6C60CBB9842}"/>
              </a:ext>
            </a:extLst>
          </p:cNvPr>
          <p:cNvSpPr/>
          <p:nvPr/>
        </p:nvSpPr>
        <p:spPr>
          <a:xfrm rot="10800000" flipH="1">
            <a:off x="6803065" y="1720862"/>
            <a:ext cx="328611" cy="398930"/>
          </a:xfrm>
          <a:prstGeom prst="rightArrow">
            <a:avLst/>
          </a:prstGeom>
          <a:no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dirty="0">
              <a:solidFill>
                <a:srgbClr val="0A0096"/>
              </a:solidFill>
            </a:endParaRPr>
          </a:p>
        </p:txBody>
      </p:sp>
      <p:sp>
        <p:nvSpPr>
          <p:cNvPr id="65" name="Flèche : droite 64">
            <a:extLst>
              <a:ext uri="{FF2B5EF4-FFF2-40B4-BE49-F238E27FC236}">
                <a16:creationId xmlns:a16="http://schemas.microsoft.com/office/drawing/2014/main" id="{98C303A4-6F18-4882-AD8B-36FCBBB20BD9}"/>
              </a:ext>
            </a:extLst>
          </p:cNvPr>
          <p:cNvSpPr/>
          <p:nvPr/>
        </p:nvSpPr>
        <p:spPr>
          <a:xfrm rot="10800000" flipH="1">
            <a:off x="8585784" y="1720862"/>
            <a:ext cx="328611" cy="398930"/>
          </a:xfrm>
          <a:prstGeom prst="rightArrow">
            <a:avLst/>
          </a:prstGeom>
          <a:no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dirty="0">
              <a:solidFill>
                <a:srgbClr val="0A0096"/>
              </a:solidFill>
            </a:endParaRPr>
          </a:p>
        </p:txBody>
      </p:sp>
      <p:sp>
        <p:nvSpPr>
          <p:cNvPr id="67" name="Flèche : droite 66">
            <a:extLst>
              <a:ext uri="{FF2B5EF4-FFF2-40B4-BE49-F238E27FC236}">
                <a16:creationId xmlns:a16="http://schemas.microsoft.com/office/drawing/2014/main" id="{6C54F39E-F5F2-414D-A3B3-3F6C7B7FF339}"/>
              </a:ext>
            </a:extLst>
          </p:cNvPr>
          <p:cNvSpPr/>
          <p:nvPr/>
        </p:nvSpPr>
        <p:spPr>
          <a:xfrm rot="10800000" flipH="1">
            <a:off x="5024424" y="1720862"/>
            <a:ext cx="328611" cy="398930"/>
          </a:xfrm>
          <a:prstGeom prst="rightArrow">
            <a:avLst/>
          </a:prstGeom>
          <a:no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dirty="0">
              <a:solidFill>
                <a:srgbClr val="0A0096"/>
              </a:solidFill>
            </a:endParaRPr>
          </a:p>
        </p:txBody>
      </p:sp>
      <p:sp>
        <p:nvSpPr>
          <p:cNvPr id="2" name="Rectangle : coins arrondis 1">
            <a:extLst>
              <a:ext uri="{FF2B5EF4-FFF2-40B4-BE49-F238E27FC236}">
                <a16:creationId xmlns:a16="http://schemas.microsoft.com/office/drawing/2014/main" id="{56180E9E-B95D-5016-EA8C-DFE35DBA2C30}"/>
              </a:ext>
            </a:extLst>
          </p:cNvPr>
          <p:cNvSpPr/>
          <p:nvPr/>
        </p:nvSpPr>
        <p:spPr>
          <a:xfrm>
            <a:off x="116831" y="2403905"/>
            <a:ext cx="1260000" cy="499904"/>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Via un Club</a:t>
            </a:r>
            <a:endParaRPr lang="fr-FR" sz="1050" dirty="0">
              <a:latin typeface="Montserrat" panose="00000500000000000000" pitchFamily="2" charset="0"/>
            </a:endParaRPr>
          </a:p>
        </p:txBody>
      </p:sp>
      <p:sp>
        <p:nvSpPr>
          <p:cNvPr id="3" name="Rectangle : coins arrondis 2">
            <a:extLst>
              <a:ext uri="{FF2B5EF4-FFF2-40B4-BE49-F238E27FC236}">
                <a16:creationId xmlns:a16="http://schemas.microsoft.com/office/drawing/2014/main" id="{6BB45EDC-7657-5E06-BB4F-96887C809F21}"/>
              </a:ext>
            </a:extLst>
          </p:cNvPr>
          <p:cNvSpPr/>
          <p:nvPr/>
        </p:nvSpPr>
        <p:spPr>
          <a:xfrm>
            <a:off x="116831" y="2955791"/>
            <a:ext cx="1260000" cy="499904"/>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Via une Collectivité</a:t>
            </a:r>
            <a:endParaRPr lang="fr-FR" sz="1050" dirty="0">
              <a:latin typeface="Montserrat" panose="00000500000000000000" pitchFamily="2" charset="0"/>
            </a:endParaRPr>
          </a:p>
        </p:txBody>
      </p:sp>
      <p:sp>
        <p:nvSpPr>
          <p:cNvPr id="4" name="Rectangle : coins arrondis 3">
            <a:extLst>
              <a:ext uri="{FF2B5EF4-FFF2-40B4-BE49-F238E27FC236}">
                <a16:creationId xmlns:a16="http://schemas.microsoft.com/office/drawing/2014/main" id="{ED24C58C-1276-46F4-7025-90983CF53485}"/>
              </a:ext>
            </a:extLst>
          </p:cNvPr>
          <p:cNvSpPr/>
          <p:nvPr/>
        </p:nvSpPr>
        <p:spPr>
          <a:xfrm>
            <a:off x="116831" y="3507677"/>
            <a:ext cx="1260000" cy="499904"/>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Via Bailleur</a:t>
            </a:r>
            <a:endParaRPr lang="fr-FR" sz="1050" dirty="0">
              <a:latin typeface="Montserrat" panose="00000500000000000000" pitchFamily="2" charset="0"/>
            </a:endParaRPr>
          </a:p>
        </p:txBody>
      </p:sp>
      <p:sp>
        <p:nvSpPr>
          <p:cNvPr id="11" name="Rectangle : coins arrondis 10">
            <a:extLst>
              <a:ext uri="{FF2B5EF4-FFF2-40B4-BE49-F238E27FC236}">
                <a16:creationId xmlns:a16="http://schemas.microsoft.com/office/drawing/2014/main" id="{2768840B-021C-CF5A-9CF6-B3D9FF96B0AA}"/>
              </a:ext>
            </a:extLst>
          </p:cNvPr>
          <p:cNvSpPr/>
          <p:nvPr/>
        </p:nvSpPr>
        <p:spPr>
          <a:xfrm>
            <a:off x="3682178" y="3105859"/>
            <a:ext cx="1260000" cy="631063"/>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Chiffrage travaux</a:t>
            </a:r>
            <a:endParaRPr lang="fr-FR" sz="1050" dirty="0">
              <a:latin typeface="Montserrat" panose="00000500000000000000" pitchFamily="2" charset="0"/>
            </a:endParaRPr>
          </a:p>
        </p:txBody>
      </p:sp>
      <p:sp>
        <p:nvSpPr>
          <p:cNvPr id="12" name="Rectangle : coins arrondis 11">
            <a:extLst>
              <a:ext uri="{FF2B5EF4-FFF2-40B4-BE49-F238E27FC236}">
                <a16:creationId xmlns:a16="http://schemas.microsoft.com/office/drawing/2014/main" id="{1C744AD4-26CD-D6B6-89B8-7A7F40B1E956}"/>
              </a:ext>
            </a:extLst>
          </p:cNvPr>
          <p:cNvSpPr/>
          <p:nvPr/>
        </p:nvSpPr>
        <p:spPr>
          <a:xfrm>
            <a:off x="5462999" y="2418600"/>
            <a:ext cx="1260000" cy="776942"/>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Projet péda club et partenariats associatifs</a:t>
            </a:r>
            <a:endParaRPr lang="fr-FR" sz="1050" dirty="0">
              <a:latin typeface="Montserrat" panose="00000500000000000000" pitchFamily="2" charset="0"/>
            </a:endParaRPr>
          </a:p>
        </p:txBody>
      </p:sp>
      <p:sp>
        <p:nvSpPr>
          <p:cNvPr id="13" name="Rectangle : coins arrondis 12">
            <a:extLst>
              <a:ext uri="{FF2B5EF4-FFF2-40B4-BE49-F238E27FC236}">
                <a16:creationId xmlns:a16="http://schemas.microsoft.com/office/drawing/2014/main" id="{1A2C50B9-617F-472A-D1FF-9BCC77DE96FB}"/>
              </a:ext>
            </a:extLst>
          </p:cNvPr>
          <p:cNvSpPr/>
          <p:nvPr/>
        </p:nvSpPr>
        <p:spPr>
          <a:xfrm>
            <a:off x="9006158" y="2452764"/>
            <a:ext cx="1260000" cy="499905"/>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Eiffage</a:t>
            </a:r>
            <a:endParaRPr lang="fr-FR" sz="1050" dirty="0">
              <a:latin typeface="Montserrat" panose="00000500000000000000" pitchFamily="2" charset="0"/>
            </a:endParaRPr>
          </a:p>
        </p:txBody>
      </p:sp>
      <p:sp>
        <p:nvSpPr>
          <p:cNvPr id="14" name="Rectangle : coins arrondis 13">
            <a:extLst>
              <a:ext uri="{FF2B5EF4-FFF2-40B4-BE49-F238E27FC236}">
                <a16:creationId xmlns:a16="http://schemas.microsoft.com/office/drawing/2014/main" id="{693638C0-4A96-621A-58D0-99D0A7B0CA94}"/>
              </a:ext>
            </a:extLst>
          </p:cNvPr>
          <p:cNvSpPr/>
          <p:nvPr/>
        </p:nvSpPr>
        <p:spPr>
          <a:xfrm>
            <a:off x="9031169" y="3007772"/>
            <a:ext cx="1260000" cy="499905"/>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200" b="1" dirty="0">
                <a:latin typeface="Montserrat" panose="00000500000000000000" pitchFamily="2" charset="0"/>
              </a:rPr>
              <a:t>Noris</a:t>
            </a:r>
            <a:endParaRPr lang="fr-FR" sz="1050" dirty="0">
              <a:latin typeface="Montserrat" panose="00000500000000000000" pitchFamily="2" charset="0"/>
            </a:endParaRPr>
          </a:p>
        </p:txBody>
      </p:sp>
    </p:spTree>
    <p:extLst>
      <p:ext uri="{BB962C8B-B14F-4D97-AF65-F5344CB8AC3E}">
        <p14:creationId xmlns:p14="http://schemas.microsoft.com/office/powerpoint/2010/main" val="3365253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CustomShape 2"/>
          <p:cNvSpPr/>
          <p:nvPr/>
        </p:nvSpPr>
        <p:spPr>
          <a:xfrm>
            <a:off x="12600" y="2683687"/>
            <a:ext cx="12344040" cy="2655230"/>
          </a:xfrm>
          <a:prstGeom prst="rect">
            <a:avLst/>
          </a:prstGeom>
          <a:solidFill>
            <a:schemeClr val="bg1"/>
          </a:solidFill>
          <a:ln>
            <a:noFill/>
          </a:ln>
          <a:effectLst>
            <a:outerShdw blurRad="292100" sx="102000" sy="102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p:style>
      </p:sp>
      <p:sp>
        <p:nvSpPr>
          <p:cNvPr id="812" name="Line 3"/>
          <p:cNvSpPr/>
          <p:nvPr/>
        </p:nvSpPr>
        <p:spPr>
          <a:xfrm>
            <a:off x="5789880" y="2228760"/>
            <a:ext cx="612000" cy="0"/>
          </a:xfrm>
          <a:prstGeom prst="line">
            <a:avLst/>
          </a:prstGeom>
          <a:ln w="76320">
            <a:solidFill>
              <a:srgbClr val="E7302A"/>
            </a:solidFill>
          </a:ln>
        </p:spPr>
        <p:style>
          <a:lnRef idx="1">
            <a:schemeClr val="accent1"/>
          </a:lnRef>
          <a:fillRef idx="0">
            <a:schemeClr val="accent1"/>
          </a:fillRef>
          <a:effectRef idx="0">
            <a:schemeClr val="accent1"/>
          </a:effectRef>
          <a:fontRef idx="minor"/>
        </p:style>
      </p:sp>
      <p:sp>
        <p:nvSpPr>
          <p:cNvPr id="815" name="CustomShape 5"/>
          <p:cNvSpPr/>
          <p:nvPr/>
        </p:nvSpPr>
        <p:spPr>
          <a:xfrm>
            <a:off x="-66240" y="1315440"/>
            <a:ext cx="123566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fr-FR" sz="4000" b="1" spc="-1" dirty="0">
                <a:solidFill>
                  <a:srgbClr val="0A0096"/>
                </a:solidFill>
                <a:latin typeface="Montserrat"/>
              </a:rPr>
              <a:t>CONTACT 1000 DOJOS</a:t>
            </a:r>
            <a:endParaRPr lang="fr-FR" sz="4000" b="0" strike="noStrike" spc="-1" dirty="0">
              <a:latin typeface="Arial"/>
            </a:endParaRPr>
          </a:p>
        </p:txBody>
      </p:sp>
      <p:sp>
        <p:nvSpPr>
          <p:cNvPr id="7" name="TextShape 4">
            <a:extLst>
              <a:ext uri="{FF2B5EF4-FFF2-40B4-BE49-F238E27FC236}">
                <a16:creationId xmlns:a16="http://schemas.microsoft.com/office/drawing/2014/main" id="{9192AB7E-1DFB-B79F-5581-0BDFF11959C2}"/>
              </a:ext>
            </a:extLst>
          </p:cNvPr>
          <p:cNvSpPr txBox="1"/>
          <p:nvPr/>
        </p:nvSpPr>
        <p:spPr>
          <a:xfrm>
            <a:off x="12600" y="3288884"/>
            <a:ext cx="12344040" cy="676080"/>
          </a:xfrm>
          <a:prstGeom prst="rect">
            <a:avLst/>
          </a:prstGeom>
          <a:noFill/>
          <a:ln>
            <a:noFill/>
          </a:ln>
        </p:spPr>
        <p:txBody>
          <a:bodyPr lIns="90000" tIns="45000" rIns="90000" bIns="45000">
            <a:noAutofit/>
          </a:bodyPr>
          <a:lstStyle/>
          <a:p>
            <a:pPr algn="ctr">
              <a:lnSpc>
                <a:spcPct val="100000"/>
              </a:lnSpc>
            </a:pPr>
            <a:r>
              <a:rPr lang="fr-FR" sz="4400" b="1" spc="-1" dirty="0">
                <a:solidFill>
                  <a:srgbClr val="0A0096"/>
                </a:solidFill>
                <a:latin typeface="Montserrat"/>
              </a:rPr>
              <a:t>Damien Le Bour</a:t>
            </a:r>
          </a:p>
        </p:txBody>
      </p:sp>
      <p:sp>
        <p:nvSpPr>
          <p:cNvPr id="8" name="CustomShape 6">
            <a:extLst>
              <a:ext uri="{FF2B5EF4-FFF2-40B4-BE49-F238E27FC236}">
                <a16:creationId xmlns:a16="http://schemas.microsoft.com/office/drawing/2014/main" id="{78ACEE34-8AFB-29EE-2EF5-4C50AD176CBB}"/>
              </a:ext>
            </a:extLst>
          </p:cNvPr>
          <p:cNvSpPr/>
          <p:nvPr/>
        </p:nvSpPr>
        <p:spPr>
          <a:xfrm>
            <a:off x="-152040" y="4216539"/>
            <a:ext cx="12344040" cy="4842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76320" algn="ctr">
              <a:lnSpc>
                <a:spcPct val="115000"/>
              </a:lnSpc>
            </a:pPr>
            <a:r>
              <a:rPr lang="fr-FR" sz="2400" spc="-1" dirty="0">
                <a:solidFill>
                  <a:srgbClr val="090095"/>
                </a:solidFill>
                <a:latin typeface="Montserrat"/>
                <a:hlinkClick r:id="rId2"/>
              </a:rPr>
              <a:t>damien.lebour@ffjudo.com</a:t>
            </a:r>
            <a:r>
              <a:rPr lang="fr-FR" sz="2400" spc="-1" dirty="0">
                <a:solidFill>
                  <a:srgbClr val="090095"/>
                </a:solidFill>
                <a:latin typeface="Montserrat"/>
              </a:rPr>
              <a:t> </a:t>
            </a:r>
            <a:r>
              <a:rPr lang="fr-FR" sz="2400" b="0" strike="noStrike" spc="-1" dirty="0">
                <a:solidFill>
                  <a:srgbClr val="090095"/>
                </a:solidFill>
                <a:latin typeface="Montserrat"/>
              </a:rPr>
              <a:t>/ 06.98.80.17.00</a:t>
            </a:r>
            <a:endParaRPr lang="fr-FR" sz="2400" b="0" strike="noStrike" spc="-1" dirty="0">
              <a:latin typeface="Arial"/>
            </a:endParaRPr>
          </a:p>
        </p:txBody>
      </p:sp>
    </p:spTree>
    <p:extLst>
      <p:ext uri="{BB962C8B-B14F-4D97-AF65-F5344CB8AC3E}">
        <p14:creationId xmlns:p14="http://schemas.microsoft.com/office/powerpoint/2010/main" val="3305120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CustomShape 1"/>
          <p:cNvSpPr/>
          <p:nvPr/>
        </p:nvSpPr>
        <p:spPr>
          <a:xfrm>
            <a:off x="2512080" y="1989000"/>
            <a:ext cx="8917560" cy="7455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101520">
              <a:lnSpc>
                <a:spcPct val="115000"/>
              </a:lnSpc>
            </a:pPr>
            <a:r>
              <a:rPr lang="fr-FR" sz="1600" b="1" strike="noStrike" spc="-1" dirty="0">
                <a:solidFill>
                  <a:srgbClr val="0A0096"/>
                </a:solidFill>
                <a:latin typeface="Barlow"/>
                <a:ea typeface="Inria Sans"/>
                <a:cs typeface="Calibri"/>
              </a:rPr>
              <a:t>LA PRATIQUE DU JUDO ET DES DISCIPLINES ASSOCIÉES </a:t>
            </a:r>
            <a:endParaRPr lang="fr-FR" sz="1600" b="0" strike="noStrike" spc="-1" dirty="0">
              <a:latin typeface="Barlow"/>
              <a:cs typeface="Calibri"/>
            </a:endParaRPr>
          </a:p>
          <a:p>
            <a:pPr marL="101520">
              <a:lnSpc>
                <a:spcPct val="115000"/>
              </a:lnSpc>
            </a:pPr>
            <a:r>
              <a:rPr lang="fr-FR" sz="1200" b="1" strike="noStrike" spc="-1" dirty="0">
                <a:solidFill>
                  <a:srgbClr val="000000"/>
                </a:solidFill>
                <a:latin typeface="Barlow"/>
                <a:ea typeface="Inria Sans"/>
                <a:cs typeface="Calibri"/>
              </a:rPr>
              <a:t>hebdomadaire et à tarif très réduit, en proximité, </a:t>
            </a:r>
            <a:endParaRPr lang="fr-FR" sz="1200" b="0" strike="noStrike" spc="-1" dirty="0">
              <a:latin typeface="Barlow"/>
              <a:cs typeface="Calibri"/>
            </a:endParaRPr>
          </a:p>
          <a:p>
            <a:pPr marL="101520">
              <a:lnSpc>
                <a:spcPct val="115000"/>
              </a:lnSpc>
            </a:pPr>
            <a:r>
              <a:rPr lang="fr-FR" sz="1200" b="1" strike="noStrike" spc="-1" dirty="0">
                <a:solidFill>
                  <a:srgbClr val="000000"/>
                </a:solidFill>
                <a:latin typeface="Barlow"/>
                <a:ea typeface="Inria Sans"/>
                <a:cs typeface="Calibri"/>
              </a:rPr>
              <a:t>structurée comme dans un club avec un engagement des familles sur une année</a:t>
            </a:r>
            <a:endParaRPr lang="fr-FR" sz="1200" b="0" strike="noStrike" spc="-1" dirty="0">
              <a:latin typeface="Barlow"/>
              <a:cs typeface="Calibri"/>
            </a:endParaRPr>
          </a:p>
        </p:txBody>
      </p:sp>
      <p:sp>
        <p:nvSpPr>
          <p:cNvPr id="839" name="CustomShape 2"/>
          <p:cNvSpPr/>
          <p:nvPr/>
        </p:nvSpPr>
        <p:spPr>
          <a:xfrm>
            <a:off x="2508120" y="2993400"/>
            <a:ext cx="7829280" cy="8272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101520">
              <a:lnSpc>
                <a:spcPct val="115000"/>
              </a:lnSpc>
            </a:pPr>
            <a:r>
              <a:rPr lang="fr-FR" sz="1600" b="1" strike="noStrike" spc="-1">
                <a:solidFill>
                  <a:srgbClr val="0A0096"/>
                </a:solidFill>
                <a:latin typeface="Barlow"/>
                <a:ea typeface="Inria Sans"/>
                <a:cs typeface="Calibri"/>
              </a:rPr>
              <a:t>LE LIEN SOCIAL</a:t>
            </a:r>
            <a:endParaRPr lang="fr-FR" sz="1600" b="0" strike="noStrike" spc="-1">
              <a:latin typeface="Barlow"/>
              <a:cs typeface="Calibri"/>
            </a:endParaRPr>
          </a:p>
          <a:p>
            <a:pPr marL="101520">
              <a:lnSpc>
                <a:spcPct val="115000"/>
              </a:lnSpc>
            </a:pPr>
            <a:r>
              <a:rPr lang="fr-FR" sz="1200" b="1" strike="noStrike" spc="-1">
                <a:solidFill>
                  <a:srgbClr val="000000"/>
                </a:solidFill>
                <a:latin typeface="Barlow"/>
                <a:ea typeface="Inria Sans"/>
                <a:cs typeface="Calibri"/>
              </a:rPr>
              <a:t>avec des activités sportives pour tous les publics mais également avec des évènements prenant place au cœur du quartier sur les équipements de proximité</a:t>
            </a:r>
            <a:endParaRPr lang="fr-FR" sz="1200" b="0" strike="noStrike" spc="-1">
              <a:latin typeface="Barlow"/>
              <a:cs typeface="Calibri"/>
            </a:endParaRPr>
          </a:p>
          <a:p>
            <a:pPr marL="101520">
              <a:lnSpc>
                <a:spcPct val="115000"/>
              </a:lnSpc>
            </a:pPr>
            <a:r>
              <a:rPr lang="fr-FR" sz="1200" b="1" strike="noStrike" spc="-1">
                <a:solidFill>
                  <a:srgbClr val="000000"/>
                </a:solidFill>
                <a:latin typeface="Barlow"/>
                <a:ea typeface="Inria Sans"/>
                <a:cs typeface="Calibri"/>
              </a:rPr>
              <a:t>Organisation de 10 déplacements par an (hors dojo)</a:t>
            </a:r>
            <a:endParaRPr lang="fr-FR" sz="1200" b="0" strike="noStrike" spc="-1">
              <a:latin typeface="Barlow"/>
              <a:cs typeface="Calibri"/>
            </a:endParaRPr>
          </a:p>
        </p:txBody>
      </p:sp>
      <p:sp>
        <p:nvSpPr>
          <p:cNvPr id="840" name="CustomShape 3"/>
          <p:cNvSpPr/>
          <p:nvPr/>
        </p:nvSpPr>
        <p:spPr>
          <a:xfrm>
            <a:off x="2508120" y="4192920"/>
            <a:ext cx="8028000" cy="7876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101520">
              <a:lnSpc>
                <a:spcPct val="115000"/>
              </a:lnSpc>
            </a:pPr>
            <a:r>
              <a:rPr lang="fr-FR" sz="1600" b="1" strike="noStrike" spc="-1" dirty="0">
                <a:solidFill>
                  <a:srgbClr val="0A0096"/>
                </a:solidFill>
                <a:latin typeface="Barlow"/>
                <a:ea typeface="Inria Sans"/>
                <a:cs typeface="Calibri"/>
              </a:rPr>
              <a:t>L'ÉDUCATION</a:t>
            </a:r>
            <a:endParaRPr lang="fr-FR" sz="1600" b="0" strike="noStrike" spc="-1" dirty="0">
              <a:latin typeface="Barlow"/>
              <a:cs typeface="Calibri"/>
            </a:endParaRPr>
          </a:p>
          <a:p>
            <a:pPr marL="101520">
              <a:lnSpc>
                <a:spcPct val="115000"/>
              </a:lnSpc>
            </a:pPr>
            <a:r>
              <a:rPr lang="fr-FR" sz="1200" b="1" strike="noStrike" spc="-1" dirty="0">
                <a:solidFill>
                  <a:srgbClr val="000000"/>
                </a:solidFill>
                <a:latin typeface="Barlow"/>
                <a:ea typeface="Inria Sans"/>
                <a:cs typeface="Calibri"/>
              </a:rPr>
              <a:t>avec la mise en place de cours du soir type aide aux devoirs ou d'actions pendant les vacances type "vacances apprenantes", accompagnées par des tuteurs en service civique et en lien avec les établissements scolaires à proximité</a:t>
            </a:r>
            <a:endParaRPr lang="fr-FR" sz="1200" b="0" strike="noStrike" spc="-1" dirty="0">
              <a:latin typeface="Barlow"/>
              <a:cs typeface="Calibri"/>
            </a:endParaRPr>
          </a:p>
        </p:txBody>
      </p:sp>
      <p:sp>
        <p:nvSpPr>
          <p:cNvPr id="841" name="CustomShape 4"/>
          <p:cNvSpPr/>
          <p:nvPr/>
        </p:nvSpPr>
        <p:spPr>
          <a:xfrm>
            <a:off x="2508120" y="5298120"/>
            <a:ext cx="7932600" cy="762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Autofit/>
          </a:bodyPr>
          <a:lstStyle/>
          <a:p>
            <a:pPr marL="100965">
              <a:lnSpc>
                <a:spcPct val="115000"/>
              </a:lnSpc>
            </a:pPr>
            <a:r>
              <a:rPr lang="fr-FR" sz="1600" b="1" strike="noStrike" spc="-1">
                <a:solidFill>
                  <a:srgbClr val="0A0096"/>
                </a:solidFill>
                <a:latin typeface="Barlow"/>
                <a:ea typeface="Inria Sans"/>
                <a:cs typeface="Calibri"/>
              </a:rPr>
              <a:t>LA LUTTE CONTRE LA FRACTURE NUMÉRIQUE ET L’OUVERTURE A LA CULTURE</a:t>
            </a:r>
            <a:endParaRPr lang="fr-FR" sz="1600" b="0" strike="noStrike" spc="-1">
              <a:latin typeface="Barlow"/>
              <a:cs typeface="Calibri"/>
            </a:endParaRPr>
          </a:p>
          <a:p>
            <a:pPr marL="100965">
              <a:lnSpc>
                <a:spcPct val="115000"/>
              </a:lnSpc>
            </a:pPr>
            <a:r>
              <a:rPr lang="fr-FR" sz="1200" b="1" strike="noStrike" spc="-1">
                <a:solidFill>
                  <a:srgbClr val="000000"/>
                </a:solidFill>
                <a:latin typeface="Barlow"/>
                <a:ea typeface="Inria Sans"/>
                <a:cs typeface="Calibri"/>
              </a:rPr>
              <a:t>avec des sessions de formation à la qualification numérique ainsi que des services aux populations en difficulté face aux démarches administratives dématérialisées. Des bibliothèques dans les dojos </a:t>
            </a:r>
            <a:r>
              <a:rPr lang="fr-FR" sz="1200" b="1" spc="-1">
                <a:solidFill>
                  <a:srgbClr val="000000"/>
                </a:solidFill>
                <a:latin typeface="Barlow"/>
                <a:ea typeface="Inria Sans"/>
                <a:cs typeface="Calibri"/>
              </a:rPr>
              <a:t>ouvertes </a:t>
            </a:r>
            <a:r>
              <a:rPr lang="fr-FR" sz="1200" b="1" strike="noStrike" spc="-1">
                <a:solidFill>
                  <a:srgbClr val="000000"/>
                </a:solidFill>
                <a:latin typeface="Barlow"/>
                <a:ea typeface="Inria Sans"/>
                <a:cs typeface="Calibri"/>
              </a:rPr>
              <a:t>à la culture japonaise</a:t>
            </a:r>
            <a:r>
              <a:rPr lang="fr-FR" sz="1200" b="1" spc="-1">
                <a:solidFill>
                  <a:srgbClr val="000000"/>
                </a:solidFill>
                <a:latin typeface="Barlow"/>
                <a:ea typeface="Inria Sans"/>
                <a:cs typeface="Calibri"/>
              </a:rPr>
              <a:t> </a:t>
            </a:r>
            <a:endParaRPr lang="fr-FR" sz="1200" b="0" strike="noStrike" spc="-1">
              <a:latin typeface="Barlow"/>
              <a:cs typeface="Calibri"/>
            </a:endParaRPr>
          </a:p>
        </p:txBody>
      </p:sp>
      <p:sp>
        <p:nvSpPr>
          <p:cNvPr id="842" name="Line 5"/>
          <p:cNvSpPr/>
          <p:nvPr/>
        </p:nvSpPr>
        <p:spPr>
          <a:xfrm>
            <a:off x="2337480" y="2059920"/>
            <a:ext cx="0" cy="570240"/>
          </a:xfrm>
          <a:prstGeom prst="line">
            <a:avLst/>
          </a:prstGeom>
          <a:ln w="19080">
            <a:solidFill>
              <a:srgbClr val="0A0096"/>
            </a:solidFill>
          </a:ln>
        </p:spPr>
        <p:style>
          <a:lnRef idx="1">
            <a:schemeClr val="accent1"/>
          </a:lnRef>
          <a:fillRef idx="0">
            <a:schemeClr val="accent1"/>
          </a:fillRef>
          <a:effectRef idx="0">
            <a:schemeClr val="accent1"/>
          </a:effectRef>
          <a:fontRef idx="minor"/>
        </p:style>
      </p:sp>
      <p:pic>
        <p:nvPicPr>
          <p:cNvPr id="843" name="Graphique 33"/>
          <p:cNvPicPr/>
          <p:nvPr/>
        </p:nvPicPr>
        <p:blipFill>
          <a:blip r:embed="rId2"/>
          <a:stretch/>
        </p:blipFill>
        <p:spPr>
          <a:xfrm>
            <a:off x="1655640" y="4436922"/>
            <a:ext cx="456840" cy="456840"/>
          </a:xfrm>
          <a:prstGeom prst="rect">
            <a:avLst/>
          </a:prstGeom>
          <a:ln>
            <a:noFill/>
          </a:ln>
        </p:spPr>
      </p:pic>
      <p:pic>
        <p:nvPicPr>
          <p:cNvPr id="844" name="Graphique 34"/>
          <p:cNvPicPr/>
          <p:nvPr/>
        </p:nvPicPr>
        <p:blipFill>
          <a:blip r:embed="rId3"/>
          <a:stretch/>
        </p:blipFill>
        <p:spPr>
          <a:xfrm>
            <a:off x="1655640" y="5412960"/>
            <a:ext cx="456840" cy="456840"/>
          </a:xfrm>
          <a:prstGeom prst="rect">
            <a:avLst/>
          </a:prstGeom>
          <a:ln>
            <a:noFill/>
          </a:ln>
        </p:spPr>
      </p:pic>
      <p:sp>
        <p:nvSpPr>
          <p:cNvPr id="845" name="Line 6"/>
          <p:cNvSpPr/>
          <p:nvPr/>
        </p:nvSpPr>
        <p:spPr>
          <a:xfrm>
            <a:off x="2337480" y="3075840"/>
            <a:ext cx="0" cy="770400"/>
          </a:xfrm>
          <a:prstGeom prst="line">
            <a:avLst/>
          </a:prstGeom>
          <a:ln w="19080">
            <a:solidFill>
              <a:srgbClr val="0A0096"/>
            </a:solidFill>
          </a:ln>
        </p:spPr>
        <p:style>
          <a:lnRef idx="1">
            <a:schemeClr val="accent1"/>
          </a:lnRef>
          <a:fillRef idx="0">
            <a:schemeClr val="accent1"/>
          </a:fillRef>
          <a:effectRef idx="0">
            <a:schemeClr val="accent1"/>
          </a:effectRef>
          <a:fontRef idx="minor"/>
        </p:style>
      </p:sp>
      <p:sp>
        <p:nvSpPr>
          <p:cNvPr id="846" name="Line 7"/>
          <p:cNvSpPr/>
          <p:nvPr/>
        </p:nvSpPr>
        <p:spPr>
          <a:xfrm>
            <a:off x="2337480" y="4243679"/>
            <a:ext cx="0" cy="843327"/>
          </a:xfrm>
          <a:prstGeom prst="line">
            <a:avLst/>
          </a:prstGeom>
          <a:ln w="19080">
            <a:solidFill>
              <a:srgbClr val="0A0096"/>
            </a:solidFill>
          </a:ln>
        </p:spPr>
        <p:style>
          <a:lnRef idx="1">
            <a:schemeClr val="accent1"/>
          </a:lnRef>
          <a:fillRef idx="0">
            <a:schemeClr val="accent1"/>
          </a:fillRef>
          <a:effectRef idx="0">
            <a:schemeClr val="accent1"/>
          </a:effectRef>
          <a:fontRef idx="minor"/>
        </p:style>
      </p:sp>
      <p:sp>
        <p:nvSpPr>
          <p:cNvPr id="847" name="Line 8"/>
          <p:cNvSpPr/>
          <p:nvPr/>
        </p:nvSpPr>
        <p:spPr>
          <a:xfrm>
            <a:off x="2337480" y="5356080"/>
            <a:ext cx="0" cy="570240"/>
          </a:xfrm>
          <a:prstGeom prst="line">
            <a:avLst/>
          </a:prstGeom>
          <a:ln w="19080">
            <a:solidFill>
              <a:srgbClr val="0A0096"/>
            </a:solidFill>
          </a:ln>
        </p:spPr>
        <p:style>
          <a:lnRef idx="1">
            <a:schemeClr val="accent1"/>
          </a:lnRef>
          <a:fillRef idx="0">
            <a:schemeClr val="accent1"/>
          </a:fillRef>
          <a:effectRef idx="0">
            <a:schemeClr val="accent1"/>
          </a:effectRef>
          <a:fontRef idx="minor"/>
        </p:style>
      </p:sp>
      <p:pic>
        <p:nvPicPr>
          <p:cNvPr id="848" name="Graphique 38"/>
          <p:cNvPicPr/>
          <p:nvPr/>
        </p:nvPicPr>
        <p:blipFill>
          <a:blip r:embed="rId4"/>
          <a:stretch/>
        </p:blipFill>
        <p:spPr>
          <a:xfrm>
            <a:off x="1579320" y="2042640"/>
            <a:ext cx="609120" cy="609120"/>
          </a:xfrm>
          <a:prstGeom prst="rect">
            <a:avLst/>
          </a:prstGeom>
          <a:ln>
            <a:noFill/>
          </a:ln>
        </p:spPr>
      </p:pic>
      <p:pic>
        <p:nvPicPr>
          <p:cNvPr id="849" name="Graphique 39"/>
          <p:cNvPicPr/>
          <p:nvPr/>
        </p:nvPicPr>
        <p:blipFill>
          <a:blip r:embed="rId5"/>
          <a:stretch/>
        </p:blipFill>
        <p:spPr>
          <a:xfrm>
            <a:off x="1655640" y="3148920"/>
            <a:ext cx="456840" cy="456840"/>
          </a:xfrm>
          <a:prstGeom prst="rect">
            <a:avLst/>
          </a:prstGeom>
          <a:ln>
            <a:noFill/>
          </a:ln>
        </p:spPr>
      </p:pic>
      <p:sp>
        <p:nvSpPr>
          <p:cNvPr id="851" name="CustomShape 10"/>
          <p:cNvSpPr/>
          <p:nvPr/>
        </p:nvSpPr>
        <p:spPr>
          <a:xfrm>
            <a:off x="980280" y="628920"/>
            <a:ext cx="9910800" cy="528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90000"/>
              </a:lnSpc>
            </a:pPr>
            <a:r>
              <a:rPr lang="fr-FR" sz="3200" b="1" strike="noStrike" spc="-1" dirty="0">
                <a:solidFill>
                  <a:srgbClr val="090095"/>
                </a:solidFill>
                <a:latin typeface="Montserrat"/>
              </a:rPr>
              <a:t>4 AXES</a:t>
            </a:r>
            <a:endParaRPr lang="fr-FR" sz="32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TextShape 4"/>
          <p:cNvSpPr txBox="1"/>
          <p:nvPr/>
        </p:nvSpPr>
        <p:spPr>
          <a:xfrm>
            <a:off x="980280" y="628920"/>
            <a:ext cx="9910800" cy="528120"/>
          </a:xfrm>
          <a:prstGeom prst="rect">
            <a:avLst/>
          </a:prstGeom>
          <a:noFill/>
          <a:ln>
            <a:noFill/>
          </a:ln>
        </p:spPr>
        <p:txBody>
          <a:bodyPr lIns="0" tIns="0" rIns="0" bIns="0" anchor="b">
            <a:noAutofit/>
          </a:bodyPr>
          <a:lstStyle/>
          <a:p>
            <a:pPr>
              <a:lnSpc>
                <a:spcPct val="90000"/>
              </a:lnSpc>
            </a:pPr>
            <a:r>
              <a:rPr lang="fr-FR" sz="3200" b="1" strike="noStrike" spc="-1" dirty="0">
                <a:solidFill>
                  <a:srgbClr val="0A0096"/>
                </a:solidFill>
                <a:latin typeface="Montserrat"/>
              </a:rPr>
              <a:t>LES OBJECTIFS</a:t>
            </a:r>
            <a:endParaRPr lang="de-DE" sz="3200" b="0" strike="noStrike" spc="-1" dirty="0">
              <a:solidFill>
                <a:srgbClr val="000000"/>
              </a:solidFill>
              <a:latin typeface="Calibri"/>
            </a:endParaRPr>
          </a:p>
        </p:txBody>
      </p:sp>
      <p:sp>
        <p:nvSpPr>
          <p:cNvPr id="824" name="TextShape 5"/>
          <p:cNvSpPr txBox="1"/>
          <p:nvPr/>
        </p:nvSpPr>
        <p:spPr>
          <a:xfrm>
            <a:off x="0" y="202320"/>
            <a:ext cx="5833080" cy="215640"/>
          </a:xfrm>
          <a:prstGeom prst="rect">
            <a:avLst/>
          </a:prstGeom>
          <a:noFill/>
          <a:ln>
            <a:noFill/>
          </a:ln>
        </p:spPr>
        <p:txBody>
          <a:bodyPr lIns="90000" tIns="45000" rIns="90000" bIns="45000">
            <a:noAutofit/>
          </a:bodyPr>
          <a:lstStyle/>
          <a:p>
            <a:pPr marL="76320">
              <a:lnSpc>
                <a:spcPct val="115000"/>
              </a:lnSpc>
            </a:pPr>
            <a:r>
              <a:rPr lang="fr-FR" sz="1600" b="1" i="1" spc="-1" dirty="0">
                <a:solidFill>
                  <a:srgbClr val="000000"/>
                </a:solidFill>
                <a:latin typeface="Montserrat"/>
              </a:rPr>
              <a:t>1</a:t>
            </a:r>
            <a:r>
              <a:rPr lang="fr-FR" sz="1600" b="1" i="1" strike="noStrike" spc="-1" dirty="0">
                <a:solidFill>
                  <a:srgbClr val="000000"/>
                </a:solidFill>
                <a:latin typeface="Montserrat"/>
              </a:rPr>
              <a:t>. PRÉSENTATION DU PROGRAMME : 1000 DOJOS</a:t>
            </a:r>
            <a:endParaRPr lang="de-DE" sz="1600" b="0" strike="noStrike" spc="-1" dirty="0">
              <a:solidFill>
                <a:srgbClr val="000000"/>
              </a:solidFill>
              <a:latin typeface="Calibri"/>
            </a:endParaRPr>
          </a:p>
        </p:txBody>
      </p:sp>
      <p:pic>
        <p:nvPicPr>
          <p:cNvPr id="10" name="Image 9">
            <a:extLst>
              <a:ext uri="{FF2B5EF4-FFF2-40B4-BE49-F238E27FC236}">
                <a16:creationId xmlns:a16="http://schemas.microsoft.com/office/drawing/2014/main" id="{CC15ADE7-96AD-436E-BED0-DA3C1984652C}"/>
              </a:ext>
            </a:extLst>
          </p:cNvPr>
          <p:cNvPicPr>
            <a:picLocks noChangeAspect="1"/>
          </p:cNvPicPr>
          <p:nvPr/>
        </p:nvPicPr>
        <p:blipFill>
          <a:blip r:embed="rId2"/>
          <a:stretch>
            <a:fillRect/>
          </a:stretch>
        </p:blipFill>
        <p:spPr>
          <a:xfrm>
            <a:off x="269482" y="1743996"/>
            <a:ext cx="11737765" cy="4039912"/>
          </a:xfrm>
          <a:prstGeom prst="rect">
            <a:avLst/>
          </a:prstGeom>
        </p:spPr>
      </p:pic>
    </p:spTree>
    <p:extLst>
      <p:ext uri="{BB962C8B-B14F-4D97-AF65-F5344CB8AC3E}">
        <p14:creationId xmlns:p14="http://schemas.microsoft.com/office/powerpoint/2010/main" val="83974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TextShape 4"/>
          <p:cNvSpPr txBox="1"/>
          <p:nvPr/>
        </p:nvSpPr>
        <p:spPr>
          <a:xfrm>
            <a:off x="980280" y="628920"/>
            <a:ext cx="3464129" cy="528120"/>
          </a:xfrm>
          <a:prstGeom prst="rect">
            <a:avLst/>
          </a:prstGeom>
          <a:noFill/>
          <a:ln>
            <a:noFill/>
          </a:ln>
        </p:spPr>
        <p:txBody>
          <a:bodyPr lIns="0" tIns="0" rIns="0" bIns="0" anchor="b">
            <a:noAutofit/>
          </a:bodyPr>
          <a:lstStyle/>
          <a:p>
            <a:pPr>
              <a:lnSpc>
                <a:spcPct val="90000"/>
              </a:lnSpc>
            </a:pPr>
            <a:r>
              <a:rPr lang="fr-FR" sz="3200" b="1" strike="noStrike" spc="-1" dirty="0">
                <a:solidFill>
                  <a:srgbClr val="0A0096"/>
                </a:solidFill>
                <a:latin typeface="Montserrat"/>
              </a:rPr>
              <a:t>CONCEPT CLÉ</a:t>
            </a:r>
            <a:endParaRPr lang="de-DE" sz="3200" b="0" strike="noStrike" spc="-1" dirty="0">
              <a:solidFill>
                <a:srgbClr val="000000"/>
              </a:solidFill>
              <a:latin typeface="Calibri"/>
            </a:endParaRPr>
          </a:p>
        </p:txBody>
      </p:sp>
      <p:sp>
        <p:nvSpPr>
          <p:cNvPr id="7" name="Rectangle : coins arrondis 6">
            <a:extLst>
              <a:ext uri="{FF2B5EF4-FFF2-40B4-BE49-F238E27FC236}">
                <a16:creationId xmlns:a16="http://schemas.microsoft.com/office/drawing/2014/main" id="{B0F0341C-CCC1-4C61-9A3F-F3A2372EB44D}"/>
              </a:ext>
            </a:extLst>
          </p:cNvPr>
          <p:cNvSpPr/>
          <p:nvPr/>
        </p:nvSpPr>
        <p:spPr>
          <a:xfrm>
            <a:off x="325415" y="2932623"/>
            <a:ext cx="5507665" cy="15700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2400" b="1" dirty="0">
                <a:solidFill>
                  <a:srgbClr val="0A0096"/>
                </a:solidFill>
                <a:latin typeface="Montserrat"/>
              </a:rPr>
              <a:t>Plus qu’un dojo,</a:t>
            </a:r>
          </a:p>
          <a:p>
            <a:r>
              <a:rPr lang="fr-FR" sz="2400" b="1" dirty="0">
                <a:solidFill>
                  <a:srgbClr val="0A0096"/>
                </a:solidFill>
                <a:latin typeface="Montserrat"/>
              </a:rPr>
              <a:t>un tiers-lieu socio-éducatif…</a:t>
            </a:r>
          </a:p>
        </p:txBody>
      </p:sp>
      <p:sp>
        <p:nvSpPr>
          <p:cNvPr id="8" name="Rectangle : coins arrondis 7">
            <a:extLst>
              <a:ext uri="{FF2B5EF4-FFF2-40B4-BE49-F238E27FC236}">
                <a16:creationId xmlns:a16="http://schemas.microsoft.com/office/drawing/2014/main" id="{0EA95821-C8EC-4B9A-BFD2-4DB4A07CA81E}"/>
              </a:ext>
            </a:extLst>
          </p:cNvPr>
          <p:cNvSpPr/>
          <p:nvPr/>
        </p:nvSpPr>
        <p:spPr>
          <a:xfrm>
            <a:off x="6590512" y="1382067"/>
            <a:ext cx="4284725" cy="1527547"/>
          </a:xfrm>
          <a:prstGeom prst="roundRect">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b="1" u="sng" dirty="0">
                <a:solidFill>
                  <a:srgbClr val="0A0096"/>
                </a:solidFill>
                <a:latin typeface="Montserrat" panose="00000500000000000000" pitchFamily="2" charset="0"/>
              </a:rPr>
              <a:t>… ACCESSIBLE</a:t>
            </a:r>
            <a:endParaRPr lang="fr-FR" b="1" dirty="0">
              <a:solidFill>
                <a:srgbClr val="0A0096"/>
              </a:solidFill>
              <a:latin typeface="Montserrat" panose="00000500000000000000" pitchFamily="2" charset="0"/>
            </a:endParaRPr>
          </a:p>
          <a:p>
            <a:pPr algn="ctr"/>
            <a:endParaRPr lang="fr-FR" b="1" dirty="0">
              <a:solidFill>
                <a:srgbClr val="0A0096"/>
              </a:solidFill>
              <a:latin typeface="Montserrat" panose="00000500000000000000" pitchFamily="2" charset="0"/>
            </a:endParaRPr>
          </a:p>
          <a:p>
            <a:pPr marL="285750" indent="-285750">
              <a:buFontTx/>
              <a:buChar char="-"/>
            </a:pPr>
            <a:r>
              <a:rPr lang="fr-FR" sz="1600" b="1" dirty="0">
                <a:solidFill>
                  <a:srgbClr val="0A0096"/>
                </a:solidFill>
                <a:latin typeface="Montserrat" panose="00000500000000000000" pitchFamily="2" charset="0"/>
              </a:rPr>
              <a:t>Ouvert à tous de 9h à 22h</a:t>
            </a:r>
          </a:p>
          <a:p>
            <a:pPr marL="285750" indent="-285750">
              <a:buFontTx/>
              <a:buChar char="-"/>
            </a:pPr>
            <a:r>
              <a:rPr lang="fr-FR" sz="1600" b="1" dirty="0">
                <a:solidFill>
                  <a:srgbClr val="0A0096"/>
                </a:solidFill>
                <a:latin typeface="Montserrat" panose="00000500000000000000" pitchFamily="2" charset="0"/>
              </a:rPr>
              <a:t>Grande proximité avec l’habitant</a:t>
            </a:r>
          </a:p>
        </p:txBody>
      </p:sp>
      <p:sp>
        <p:nvSpPr>
          <p:cNvPr id="9" name="Rectangle : coins arrondis 8">
            <a:extLst>
              <a:ext uri="{FF2B5EF4-FFF2-40B4-BE49-F238E27FC236}">
                <a16:creationId xmlns:a16="http://schemas.microsoft.com/office/drawing/2014/main" id="{D39FF528-2044-4AEF-9DF0-F3A411EC1D2C}"/>
              </a:ext>
            </a:extLst>
          </p:cNvPr>
          <p:cNvSpPr/>
          <p:nvPr/>
        </p:nvSpPr>
        <p:spPr>
          <a:xfrm>
            <a:off x="6590512" y="3191511"/>
            <a:ext cx="4284725" cy="1527547"/>
          </a:xfrm>
          <a:prstGeom prst="roundRect">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b="1" u="sng" dirty="0">
                <a:solidFill>
                  <a:srgbClr val="0A0096"/>
                </a:solidFill>
                <a:latin typeface="Montserrat" panose="00000500000000000000" pitchFamily="2" charset="0"/>
              </a:rPr>
              <a:t>… DIVERSIFIÉ</a:t>
            </a:r>
            <a:endParaRPr lang="fr-FR" b="1" dirty="0">
              <a:solidFill>
                <a:srgbClr val="0A0096"/>
              </a:solidFill>
              <a:latin typeface="Montserrat" panose="00000500000000000000" pitchFamily="2" charset="0"/>
            </a:endParaRPr>
          </a:p>
          <a:p>
            <a:pPr algn="ctr"/>
            <a:endParaRPr lang="fr-FR" b="1" dirty="0">
              <a:solidFill>
                <a:srgbClr val="0A0096"/>
              </a:solidFill>
              <a:latin typeface="Montserrat" panose="00000500000000000000" pitchFamily="2" charset="0"/>
            </a:endParaRPr>
          </a:p>
          <a:p>
            <a:pPr marL="285750" indent="-285750">
              <a:buFontTx/>
              <a:buChar char="-"/>
            </a:pPr>
            <a:r>
              <a:rPr lang="fr-FR" sz="1600" b="1" dirty="0">
                <a:solidFill>
                  <a:srgbClr val="0A0096"/>
                </a:solidFill>
                <a:latin typeface="Montserrat" panose="00000500000000000000" pitchFamily="2" charset="0"/>
              </a:rPr>
              <a:t>Judo, remise en forme, etc…</a:t>
            </a:r>
          </a:p>
          <a:p>
            <a:pPr marL="285750" indent="-285750">
              <a:buFontTx/>
              <a:buChar char="-"/>
            </a:pPr>
            <a:r>
              <a:rPr lang="fr-FR" sz="1600" b="1" dirty="0">
                <a:solidFill>
                  <a:srgbClr val="0A0096"/>
                </a:solidFill>
                <a:latin typeface="Montserrat" panose="00000500000000000000" pitchFamily="2" charset="0"/>
              </a:rPr>
              <a:t>Aide aux devoirs</a:t>
            </a:r>
          </a:p>
          <a:p>
            <a:pPr marL="285750" indent="-285750">
              <a:buFontTx/>
              <a:buChar char="-"/>
            </a:pPr>
            <a:r>
              <a:rPr lang="fr-FR" sz="1600" b="1" dirty="0">
                <a:solidFill>
                  <a:srgbClr val="0A0096"/>
                </a:solidFill>
                <a:latin typeface="Montserrat" panose="00000500000000000000" pitchFamily="2" charset="0"/>
              </a:rPr>
              <a:t>Accès au numérique</a:t>
            </a:r>
          </a:p>
        </p:txBody>
      </p:sp>
      <p:sp>
        <p:nvSpPr>
          <p:cNvPr id="10" name="Rectangle : coins arrondis 9">
            <a:extLst>
              <a:ext uri="{FF2B5EF4-FFF2-40B4-BE49-F238E27FC236}">
                <a16:creationId xmlns:a16="http://schemas.microsoft.com/office/drawing/2014/main" id="{2BEAC374-19A6-4056-84E5-EAC21DEF2ED5}"/>
              </a:ext>
            </a:extLst>
          </p:cNvPr>
          <p:cNvSpPr/>
          <p:nvPr/>
        </p:nvSpPr>
        <p:spPr>
          <a:xfrm>
            <a:off x="6590512" y="5000955"/>
            <a:ext cx="4284725" cy="1527547"/>
          </a:xfrm>
          <a:prstGeom prst="roundRect">
            <a:avLst/>
          </a:prstGeom>
          <a:solidFill>
            <a:schemeClr val="bg1"/>
          </a:solidFill>
          <a:ln>
            <a:solidFill>
              <a:srgbClr val="0A009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b="1" u="sng" dirty="0">
                <a:solidFill>
                  <a:srgbClr val="0A0096"/>
                </a:solidFill>
                <a:latin typeface="Montserrat" panose="00000500000000000000" pitchFamily="2" charset="0"/>
              </a:rPr>
              <a:t>… ADAPTÉ</a:t>
            </a:r>
          </a:p>
          <a:p>
            <a:pPr algn="ctr"/>
            <a:endParaRPr lang="fr-FR" b="1" dirty="0">
              <a:solidFill>
                <a:srgbClr val="0A0096"/>
              </a:solidFill>
              <a:latin typeface="Montserrat" panose="00000500000000000000" pitchFamily="2" charset="0"/>
            </a:endParaRPr>
          </a:p>
          <a:p>
            <a:pPr marL="285750" indent="-285750">
              <a:buFontTx/>
              <a:buChar char="-"/>
            </a:pPr>
            <a:r>
              <a:rPr lang="fr-FR" sz="1600" b="1" dirty="0">
                <a:solidFill>
                  <a:srgbClr val="0A0096"/>
                </a:solidFill>
                <a:latin typeface="Montserrat"/>
              </a:rPr>
              <a:t>Toute activité en lien avec le projet territorial et les acteurs de proximité</a:t>
            </a:r>
          </a:p>
        </p:txBody>
      </p:sp>
    </p:spTree>
    <p:extLst>
      <p:ext uri="{BB962C8B-B14F-4D97-AF65-F5344CB8AC3E}">
        <p14:creationId xmlns:p14="http://schemas.microsoft.com/office/powerpoint/2010/main" val="112589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TextShape 4"/>
          <p:cNvSpPr txBox="1"/>
          <p:nvPr/>
        </p:nvSpPr>
        <p:spPr>
          <a:xfrm>
            <a:off x="980280" y="628920"/>
            <a:ext cx="8620920" cy="528120"/>
          </a:xfrm>
          <a:prstGeom prst="rect">
            <a:avLst/>
          </a:prstGeom>
          <a:noFill/>
          <a:ln>
            <a:noFill/>
          </a:ln>
        </p:spPr>
        <p:txBody>
          <a:bodyPr lIns="0" tIns="0" rIns="0" bIns="0" anchor="b">
            <a:noAutofit/>
          </a:bodyPr>
          <a:lstStyle/>
          <a:p>
            <a:pPr>
              <a:lnSpc>
                <a:spcPct val="90000"/>
              </a:lnSpc>
            </a:pPr>
            <a:r>
              <a:rPr lang="fr-FR" sz="3200" b="1" strike="noStrike" spc="-1" dirty="0">
                <a:solidFill>
                  <a:srgbClr val="0A0096"/>
                </a:solidFill>
                <a:latin typeface="Montserrat"/>
              </a:rPr>
              <a:t>AMENAGEMENT DU DOJO SOLIDAIRE</a:t>
            </a:r>
            <a:endParaRPr lang="de-DE" sz="3200" b="0" strike="noStrike" spc="-1" dirty="0">
              <a:solidFill>
                <a:srgbClr val="000000"/>
              </a:solidFill>
              <a:latin typeface="Calibri"/>
            </a:endParaRPr>
          </a:p>
        </p:txBody>
      </p:sp>
      <p:pic>
        <p:nvPicPr>
          <p:cNvPr id="2" name="Graphique 1">
            <a:extLst>
              <a:ext uri="{FF2B5EF4-FFF2-40B4-BE49-F238E27FC236}">
                <a16:creationId xmlns:a16="http://schemas.microsoft.com/office/drawing/2014/main" id="{BE572D34-D6F2-4123-EFAB-9BC21ECDB7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327" y="1489549"/>
            <a:ext cx="768375" cy="768375"/>
          </a:xfrm>
          <a:prstGeom prst="rect">
            <a:avLst/>
          </a:prstGeom>
        </p:spPr>
      </p:pic>
      <p:sp>
        <p:nvSpPr>
          <p:cNvPr id="4" name="CustomShape 1">
            <a:extLst>
              <a:ext uri="{FF2B5EF4-FFF2-40B4-BE49-F238E27FC236}">
                <a16:creationId xmlns:a16="http://schemas.microsoft.com/office/drawing/2014/main" id="{8ABBF802-BC86-33DF-AC73-E72BA0D9F498}"/>
              </a:ext>
            </a:extLst>
          </p:cNvPr>
          <p:cNvSpPr/>
          <p:nvPr/>
        </p:nvSpPr>
        <p:spPr>
          <a:xfrm>
            <a:off x="1884783" y="1561055"/>
            <a:ext cx="6596743" cy="4954194"/>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r>
              <a:rPr lang="fr-FR" sz="1400" b="1" dirty="0">
                <a:solidFill>
                  <a:srgbClr val="372FA9"/>
                </a:solidFill>
                <a:latin typeface="Montserrat" panose="00000500000000000000" pitchFamily="2" charset="0"/>
              </a:rPr>
              <a:t>S</a:t>
            </a:r>
            <a:r>
              <a:rPr lang="fr-FR" sz="1400" b="1" dirty="0">
                <a:solidFill>
                  <a:srgbClr val="372FA9"/>
                </a:solidFill>
                <a:effectLst/>
                <a:latin typeface="Montserrat" panose="00000500000000000000" pitchFamily="2" charset="0"/>
              </a:rPr>
              <a:t>urface de l’ERP</a:t>
            </a:r>
          </a:p>
          <a:p>
            <a:pPr marL="92075" indent="-92075" algn="l">
              <a:lnSpc>
                <a:spcPct val="150000"/>
              </a:lnSpc>
              <a:buClr>
                <a:srgbClr val="0A0096"/>
              </a:buClr>
              <a:buFont typeface="Arial" panose="020B0604020202020204" pitchFamily="34" charset="0"/>
              <a:buChar char="•"/>
            </a:pPr>
            <a:r>
              <a:rPr lang="fr-FR" sz="1400" b="0" dirty="0">
                <a:solidFill>
                  <a:srgbClr val="372FA9"/>
                </a:solidFill>
                <a:effectLst/>
                <a:latin typeface="Montserrat" panose="00000500000000000000" pitchFamily="2" charset="0"/>
              </a:rPr>
              <a:t>Idéalement entre 150m² et 500m²</a:t>
            </a:r>
          </a:p>
          <a:p>
            <a:pPr algn="l">
              <a:lnSpc>
                <a:spcPct val="150000"/>
              </a:lnSpc>
              <a:buClr>
                <a:srgbClr val="0A0096"/>
              </a:buClr>
            </a:pPr>
            <a:endParaRPr lang="fr-FR" sz="1400" b="0" dirty="0">
              <a:solidFill>
                <a:srgbClr val="372FA9"/>
              </a:solidFill>
              <a:effectLst/>
              <a:latin typeface="Montserrat" panose="00000500000000000000" pitchFamily="2" charset="0"/>
            </a:endParaRPr>
          </a:p>
          <a:p>
            <a:r>
              <a:rPr lang="fr-FR" sz="1400" b="1" dirty="0">
                <a:solidFill>
                  <a:srgbClr val="372FA9"/>
                </a:solidFill>
                <a:latin typeface="Montserrat" panose="00000500000000000000" pitchFamily="2" charset="0"/>
              </a:rPr>
              <a:t>A</a:t>
            </a:r>
            <a:r>
              <a:rPr lang="fr-FR" sz="1400" b="1" dirty="0">
                <a:solidFill>
                  <a:srgbClr val="372FA9"/>
                </a:solidFill>
                <a:effectLst/>
                <a:latin typeface="Montserrat" panose="00000500000000000000" pitchFamily="2" charset="0"/>
              </a:rPr>
              <a:t>ménagement type à adapter​, et </a:t>
            </a:r>
            <a:r>
              <a:rPr lang="fr-FR" sz="1400" b="1" u="sng" dirty="0">
                <a:solidFill>
                  <a:srgbClr val="372FA9"/>
                </a:solidFill>
                <a:effectLst/>
                <a:latin typeface="Montserrat" panose="00000500000000000000" pitchFamily="2" charset="0"/>
              </a:rPr>
              <a:t>ACCESSIBLE PMR</a:t>
            </a:r>
            <a:endParaRPr lang="fr-FR" sz="1400" dirty="0">
              <a:solidFill>
                <a:srgbClr val="372FA9"/>
              </a:solidFill>
              <a:effectLst/>
              <a:latin typeface="Montserrat" panose="00000500000000000000" pitchFamily="2" charset="0"/>
            </a:endParaRPr>
          </a:p>
          <a:p>
            <a:pPr algn="l">
              <a:lnSpc>
                <a:spcPct val="150000"/>
              </a:lnSpc>
            </a:pPr>
            <a:r>
              <a:rPr lang="fr-FR" sz="1400" dirty="0">
                <a:solidFill>
                  <a:srgbClr val="372FA9"/>
                </a:solidFill>
                <a:effectLst/>
                <a:latin typeface="Montserrat" panose="00000500000000000000" pitchFamily="2" charset="0"/>
              </a:rPr>
              <a:t>Espaces communs :​</a:t>
            </a:r>
          </a:p>
          <a:p>
            <a:pPr indent="88900" algn="l">
              <a:lnSpc>
                <a:spcPct val="150000"/>
              </a:lnSpc>
              <a:buClr>
                <a:srgbClr val="0A0096"/>
              </a:buClr>
              <a:buFont typeface="Arial" panose="020B0604020202020204" pitchFamily="34" charset="0"/>
              <a:buChar char="•"/>
            </a:pPr>
            <a:r>
              <a:rPr lang="fr-FR" sz="1400" b="0" dirty="0">
                <a:solidFill>
                  <a:srgbClr val="372FA9"/>
                </a:solidFill>
                <a:effectLst/>
                <a:latin typeface="Montserrat" panose="00000500000000000000" pitchFamily="2" charset="0"/>
              </a:rPr>
              <a:t>Hauteur minimum sous plafond (ou tout autre obstacle) : 2,50m​</a:t>
            </a:r>
          </a:p>
          <a:p>
            <a:pPr indent="88900" algn="l">
              <a:lnSpc>
                <a:spcPct val="150000"/>
              </a:lnSpc>
              <a:buClr>
                <a:srgbClr val="0A0096"/>
              </a:buClr>
              <a:buFont typeface="Arial" panose="020B0604020202020204" pitchFamily="34" charset="0"/>
              <a:buChar char="•"/>
            </a:pPr>
            <a:r>
              <a:rPr lang="fr-FR" sz="1400" b="0" dirty="0">
                <a:solidFill>
                  <a:srgbClr val="372FA9"/>
                </a:solidFill>
                <a:effectLst/>
                <a:latin typeface="Montserrat" panose="00000500000000000000" pitchFamily="2" charset="0"/>
              </a:rPr>
              <a:t>Vestiaires​ H/F (PMR)</a:t>
            </a:r>
          </a:p>
          <a:p>
            <a:pPr indent="88900" algn="l">
              <a:lnSpc>
                <a:spcPct val="150000"/>
              </a:lnSpc>
              <a:buClr>
                <a:srgbClr val="0A0096"/>
              </a:buClr>
              <a:buFont typeface="Arial" panose="020B0604020202020204" pitchFamily="34" charset="0"/>
              <a:buChar char="•"/>
            </a:pPr>
            <a:r>
              <a:rPr lang="fr-FR" sz="1400" b="0" dirty="0">
                <a:solidFill>
                  <a:srgbClr val="372FA9"/>
                </a:solidFill>
                <a:effectLst/>
                <a:latin typeface="Montserrat" panose="00000500000000000000" pitchFamily="2" charset="0"/>
              </a:rPr>
              <a:t>Chauffage nécessaire (pas de chauffage au sol)​</a:t>
            </a:r>
          </a:p>
          <a:p>
            <a:pPr indent="88900" algn="l">
              <a:lnSpc>
                <a:spcPct val="150000"/>
              </a:lnSpc>
              <a:buClr>
                <a:srgbClr val="0A0096"/>
              </a:buClr>
              <a:buFont typeface="Arial" panose="020B0604020202020204" pitchFamily="34" charset="0"/>
              <a:buChar char="•"/>
            </a:pPr>
            <a:r>
              <a:rPr lang="fr-FR" sz="1400" b="0" dirty="0">
                <a:solidFill>
                  <a:srgbClr val="372FA9"/>
                </a:solidFill>
                <a:effectLst/>
                <a:latin typeface="Montserrat" panose="00000500000000000000" pitchFamily="2" charset="0"/>
              </a:rPr>
              <a:t>Sanitaires / douches (respect mixité et PMR)​</a:t>
            </a:r>
          </a:p>
          <a:p>
            <a:pPr indent="88900" algn="l">
              <a:lnSpc>
                <a:spcPct val="150000"/>
              </a:lnSpc>
              <a:buClr>
                <a:srgbClr val="0A0096"/>
              </a:buClr>
              <a:buFont typeface="Arial" panose="020B0604020202020204" pitchFamily="34" charset="0"/>
              <a:buChar char="•"/>
            </a:pPr>
            <a:r>
              <a:rPr lang="fr-FR" sz="1400" b="0" dirty="0">
                <a:solidFill>
                  <a:srgbClr val="372FA9"/>
                </a:solidFill>
                <a:effectLst/>
                <a:latin typeface="Montserrat" panose="00000500000000000000" pitchFamily="2" charset="0"/>
              </a:rPr>
              <a:t>Espace pour l’aide aux devoirs et l’accès au numérique​</a:t>
            </a:r>
          </a:p>
          <a:p>
            <a:pPr indent="88900" algn="l">
              <a:lnSpc>
                <a:spcPct val="150000"/>
              </a:lnSpc>
              <a:buClr>
                <a:srgbClr val="0A0096"/>
              </a:buClr>
              <a:buFont typeface="Arial" panose="020B0604020202020204" pitchFamily="34" charset="0"/>
              <a:buChar char="•"/>
            </a:pPr>
            <a:r>
              <a:rPr lang="fr-FR" sz="1400" b="0" dirty="0">
                <a:solidFill>
                  <a:srgbClr val="372FA9"/>
                </a:solidFill>
                <a:effectLst/>
                <a:latin typeface="Montserrat" panose="00000500000000000000" pitchFamily="2" charset="0"/>
              </a:rPr>
              <a:t>Espace de stockage</a:t>
            </a:r>
          </a:p>
          <a:p>
            <a:pPr algn="l">
              <a:lnSpc>
                <a:spcPct val="150000"/>
              </a:lnSpc>
            </a:pPr>
            <a:endParaRPr lang="fr-FR" sz="1400" dirty="0">
              <a:solidFill>
                <a:srgbClr val="372FA9"/>
              </a:solidFill>
              <a:effectLst/>
              <a:latin typeface="Montserrat" panose="00000500000000000000" pitchFamily="2" charset="0"/>
            </a:endParaRPr>
          </a:p>
          <a:p>
            <a:pPr algn="l">
              <a:lnSpc>
                <a:spcPct val="150000"/>
              </a:lnSpc>
            </a:pPr>
            <a:r>
              <a:rPr lang="fr-FR" sz="1400" b="1" dirty="0">
                <a:solidFill>
                  <a:srgbClr val="372FA9"/>
                </a:solidFill>
                <a:effectLst/>
                <a:latin typeface="Montserrat" panose="00000500000000000000" pitchFamily="2" charset="0"/>
              </a:rPr>
              <a:t>Surface de pratique (Tatamis)​ :</a:t>
            </a:r>
          </a:p>
          <a:p>
            <a:pPr marL="88900" indent="-88900" algn="l">
              <a:lnSpc>
                <a:spcPct val="150000"/>
              </a:lnSpc>
              <a:buClr>
                <a:srgbClr val="0A0096"/>
              </a:buClr>
              <a:buFont typeface="Arial" panose="020B0604020202020204" pitchFamily="34" charset="0"/>
              <a:buChar char="•"/>
            </a:pPr>
            <a:r>
              <a:rPr lang="fr-FR" sz="1400" b="0" dirty="0">
                <a:solidFill>
                  <a:srgbClr val="372FA9"/>
                </a:solidFill>
                <a:effectLst/>
                <a:latin typeface="Montserrat" panose="00000500000000000000" pitchFamily="2" charset="0"/>
              </a:rPr>
              <a:t>Idéalement entre 80m² et 250m²​ (Tranches de 40m2)</a:t>
            </a:r>
          </a:p>
          <a:p>
            <a:pPr marL="88900" indent="-88900" algn="l">
              <a:lnSpc>
                <a:spcPct val="150000"/>
              </a:lnSpc>
              <a:buClr>
                <a:srgbClr val="0A0096"/>
              </a:buClr>
              <a:buFont typeface="Arial" panose="020B0604020202020204" pitchFamily="34" charset="0"/>
              <a:buChar char="•"/>
            </a:pPr>
            <a:r>
              <a:rPr lang="fr-FR" sz="1400" b="0" dirty="0">
                <a:solidFill>
                  <a:srgbClr val="372FA9"/>
                </a:solidFill>
                <a:effectLst/>
                <a:latin typeface="Montserrat" panose="00000500000000000000" pitchFamily="2" charset="0"/>
              </a:rPr>
              <a:t>Nécessité de protéger (par capitonnage) les obstacles </a:t>
            </a:r>
          </a:p>
          <a:p>
            <a:pPr algn="l">
              <a:buClr>
                <a:srgbClr val="0A0096"/>
              </a:buClr>
            </a:pPr>
            <a:r>
              <a:rPr lang="fr-FR" sz="1400" dirty="0">
                <a:solidFill>
                  <a:srgbClr val="372FA9"/>
                </a:solidFill>
                <a:latin typeface="Montserrat" panose="00000500000000000000" pitchFamily="2" charset="0"/>
              </a:rPr>
              <a:t>   </a:t>
            </a:r>
            <a:r>
              <a:rPr lang="fr-FR" sz="1400" b="0" dirty="0">
                <a:solidFill>
                  <a:srgbClr val="372FA9"/>
                </a:solidFill>
                <a:effectLst/>
                <a:latin typeface="Montserrat" panose="00000500000000000000" pitchFamily="2" charset="0"/>
              </a:rPr>
              <a:t>(murs, vitres, piliers, radiateurs, angles…)​</a:t>
            </a:r>
          </a:p>
        </p:txBody>
      </p:sp>
      <p:pic>
        <p:nvPicPr>
          <p:cNvPr id="18" name="Graphique 17">
            <a:extLst>
              <a:ext uri="{FF2B5EF4-FFF2-40B4-BE49-F238E27FC236}">
                <a16:creationId xmlns:a16="http://schemas.microsoft.com/office/drawing/2014/main" id="{AF7712E5-3B21-FF4B-1F38-5904C9D5D4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0327" y="5471546"/>
            <a:ext cx="768375" cy="768375"/>
          </a:xfrm>
          <a:prstGeom prst="rect">
            <a:avLst/>
          </a:prstGeom>
        </p:spPr>
      </p:pic>
      <p:pic>
        <p:nvPicPr>
          <p:cNvPr id="19" name="Graphique 18">
            <a:extLst>
              <a:ext uri="{FF2B5EF4-FFF2-40B4-BE49-F238E27FC236}">
                <a16:creationId xmlns:a16="http://schemas.microsoft.com/office/drawing/2014/main" id="{F1A4058B-6CA4-F2B0-54FC-E70C6F2C50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0441" y="3353753"/>
            <a:ext cx="768375" cy="768375"/>
          </a:xfrm>
          <a:prstGeom prst="rect">
            <a:avLst/>
          </a:prstGeom>
        </p:spPr>
      </p:pic>
    </p:spTree>
    <p:extLst>
      <p:ext uri="{BB962C8B-B14F-4D97-AF65-F5344CB8AC3E}">
        <p14:creationId xmlns:p14="http://schemas.microsoft.com/office/powerpoint/2010/main" val="417127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Connecteur droit 17">
            <a:extLst>
              <a:ext uri="{FF2B5EF4-FFF2-40B4-BE49-F238E27FC236}">
                <a16:creationId xmlns:a16="http://schemas.microsoft.com/office/drawing/2014/main" id="{CE53FB05-027E-D644-AB0B-EC08D3F24C7E}"/>
              </a:ext>
            </a:extLst>
          </p:cNvPr>
          <p:cNvCxnSpPr>
            <a:cxnSpLocks/>
          </p:cNvCxnSpPr>
          <p:nvPr/>
        </p:nvCxnSpPr>
        <p:spPr>
          <a:xfrm>
            <a:off x="6096000" y="0"/>
            <a:ext cx="0" cy="6858000"/>
          </a:xfrm>
          <a:prstGeom prst="line">
            <a:avLst/>
          </a:prstGeom>
          <a:ln w="31750">
            <a:solidFill>
              <a:srgbClr val="0A0096"/>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3012177-ED34-E74D-85B3-5102B6B031F8}"/>
              </a:ext>
            </a:extLst>
          </p:cNvPr>
          <p:cNvSpPr/>
          <p:nvPr/>
        </p:nvSpPr>
        <p:spPr>
          <a:xfrm>
            <a:off x="481338" y="1114631"/>
            <a:ext cx="3600666" cy="553998"/>
          </a:xfrm>
          <a:prstGeom prst="rect">
            <a:avLst/>
          </a:prstGeom>
        </p:spPr>
        <p:txBody>
          <a:bodyPr wrap="none">
            <a:spAutoFit/>
          </a:bodyPr>
          <a:lstStyle/>
          <a:p>
            <a:r>
              <a:rPr lang="fr-FR" sz="3000" b="1" dirty="0">
                <a:solidFill>
                  <a:srgbClr val="0A0096"/>
                </a:solidFill>
                <a:latin typeface="Montserrat" pitchFamily="2" charset="77"/>
              </a:rPr>
              <a:t>SEMAINIER TYPE</a:t>
            </a:r>
          </a:p>
        </p:txBody>
      </p:sp>
      <p:grpSp>
        <p:nvGrpSpPr>
          <p:cNvPr id="36" name="Groupe 35">
            <a:extLst>
              <a:ext uri="{FF2B5EF4-FFF2-40B4-BE49-F238E27FC236}">
                <a16:creationId xmlns:a16="http://schemas.microsoft.com/office/drawing/2014/main" id="{988B3043-B6F9-CB43-9963-E6A0DC804848}"/>
              </a:ext>
            </a:extLst>
          </p:cNvPr>
          <p:cNvGrpSpPr/>
          <p:nvPr/>
        </p:nvGrpSpPr>
        <p:grpSpPr>
          <a:xfrm>
            <a:off x="4556962" y="616018"/>
            <a:ext cx="8020421" cy="5822644"/>
            <a:chOff x="4556589" y="1373700"/>
            <a:chExt cx="8020421" cy="5822644"/>
          </a:xfrm>
        </p:grpSpPr>
        <p:sp>
          <p:nvSpPr>
            <p:cNvPr id="13" name="Espace réservé du texte 2">
              <a:extLst>
                <a:ext uri="{FF2B5EF4-FFF2-40B4-BE49-F238E27FC236}">
                  <a16:creationId xmlns:a16="http://schemas.microsoft.com/office/drawing/2014/main" id="{E8F3AE17-8633-A54F-AC2C-25E5CB8D7D20}"/>
                </a:ext>
              </a:extLst>
            </p:cNvPr>
            <p:cNvSpPr txBox="1">
              <a:spLocks/>
            </p:cNvSpPr>
            <p:nvPr/>
          </p:nvSpPr>
          <p:spPr>
            <a:xfrm>
              <a:off x="6393726" y="1373700"/>
              <a:ext cx="6183284" cy="1208582"/>
            </a:xfrm>
            <a:prstGeom prst="rect">
              <a:avLst/>
            </a:prstGeom>
          </p:spPr>
          <p:txBody>
            <a:bodyPr/>
            <a:lst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SzPct val="100000"/>
                <a:buFont typeface="Courier New" panose="02070309020205020404" pitchFamily="49" charset="0"/>
                <a:buChar char="o"/>
              </a:pPr>
              <a:r>
                <a:rPr lang="fr-FR" sz="1400" dirty="0">
                  <a:latin typeface="Calibri" panose="020F0502020204030204" pitchFamily="34" charset="0"/>
                  <a:ea typeface="Calibri" panose="020F0502020204030204" pitchFamily="34" charset="0"/>
                  <a:cs typeface="Calibri" panose="020F0502020204030204" pitchFamily="34" charset="0"/>
                </a:rPr>
                <a:t>Formation aux métiers numériques </a:t>
              </a:r>
              <a:r>
                <a:rPr lang="fr-FR" sz="1400" i="1" dirty="0">
                  <a:latin typeface="Calibri" panose="020F0502020204030204" pitchFamily="34" charset="0"/>
                  <a:ea typeface="Calibri" panose="020F0502020204030204" pitchFamily="34" charset="0"/>
                  <a:cs typeface="Calibri" panose="020F0502020204030204" pitchFamily="34" charset="0"/>
                </a:rPr>
                <a:t>(public adulte)</a:t>
              </a:r>
            </a:p>
            <a:p>
              <a:pPr marL="285750" indent="-285750">
                <a:lnSpc>
                  <a:spcPct val="100000"/>
                </a:lnSpc>
                <a:buSzPct val="100000"/>
                <a:buFont typeface="Courier New" panose="02070309020205020404" pitchFamily="49" charset="0"/>
                <a:buChar char="o"/>
              </a:pPr>
              <a:r>
                <a:rPr lang="fr-FR" sz="1400" dirty="0">
                  <a:latin typeface="Calibri" panose="020F0502020204030204" pitchFamily="34" charset="0"/>
                  <a:ea typeface="Calibri" panose="020F0502020204030204" pitchFamily="34" charset="0"/>
                  <a:cs typeface="Calibri" panose="020F0502020204030204" pitchFamily="34" charset="0"/>
                </a:rPr>
                <a:t>Taïso et judo santé </a:t>
              </a:r>
              <a:r>
                <a:rPr lang="fr-FR" sz="1400" i="1" dirty="0">
                  <a:latin typeface="Calibri" panose="020F0502020204030204" pitchFamily="34" charset="0"/>
                  <a:ea typeface="Calibri" panose="020F0502020204030204" pitchFamily="34" charset="0"/>
                  <a:cs typeface="Calibri" panose="020F0502020204030204" pitchFamily="34" charset="0"/>
                </a:rPr>
                <a:t>(public adulte)</a:t>
              </a:r>
            </a:p>
            <a:p>
              <a:pPr marL="285750" indent="-285750">
                <a:lnSpc>
                  <a:spcPct val="100000"/>
                </a:lnSpc>
                <a:buSzPct val="100000"/>
                <a:buFont typeface="Courier New" panose="02070309020205020404" pitchFamily="49" charset="0"/>
                <a:buChar char="o"/>
              </a:pPr>
              <a:r>
                <a:rPr lang="fr-FR" sz="1400" dirty="0">
                  <a:latin typeface="Calibri" panose="020F0502020204030204" pitchFamily="34" charset="0"/>
                  <a:ea typeface="Calibri" panose="020F0502020204030204" pitchFamily="34" charset="0"/>
                  <a:cs typeface="Calibri" panose="020F0502020204030204" pitchFamily="34" charset="0"/>
                </a:rPr>
                <a:t>Personnes âgées / prévention des chutes</a:t>
              </a:r>
              <a:endParaRPr lang="fr-FR" sz="1400" i="1"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Aft>
                  <a:spcPts val="800"/>
                </a:spcAft>
                <a:buSzPct val="100000"/>
                <a:buFont typeface="Courier New" panose="02070309020205020404" pitchFamily="49" charset="0"/>
                <a:buChar char="o"/>
              </a:pPr>
              <a:r>
                <a:rPr lang="fr-FR" sz="1400" dirty="0">
                  <a:latin typeface="Calibri" panose="020F0502020204030204" pitchFamily="34" charset="0"/>
                  <a:ea typeface="Calibri" panose="020F0502020204030204" pitchFamily="34" charset="0"/>
                  <a:cs typeface="Calibri" panose="020F0502020204030204" pitchFamily="34" charset="0"/>
                </a:rPr>
                <a:t>Judo scolaire </a:t>
              </a:r>
              <a:r>
                <a:rPr lang="fr-FR" sz="1400" i="1" dirty="0">
                  <a:latin typeface="Calibri" panose="020F0502020204030204" pitchFamily="34" charset="0"/>
                  <a:ea typeface="Calibri" panose="020F0502020204030204" pitchFamily="34" charset="0"/>
                  <a:cs typeface="Calibri" panose="020F0502020204030204" pitchFamily="34" charset="0"/>
                </a:rPr>
                <a:t>(public enfant)</a:t>
              </a:r>
            </a:p>
            <a:p>
              <a:pPr marL="285750" indent="-285750">
                <a:lnSpc>
                  <a:spcPct val="100000"/>
                </a:lnSpc>
                <a:spcAft>
                  <a:spcPts val="800"/>
                </a:spcAft>
                <a:buSzPct val="100000"/>
                <a:buFont typeface="Courier New" panose="02070309020205020404" pitchFamily="49" charset="0"/>
                <a:buChar char="o"/>
              </a:pPr>
              <a:r>
                <a:rPr lang="fr-FR" sz="1400" dirty="0">
                  <a:latin typeface="Calibri" panose="020F0502020204030204" pitchFamily="34" charset="0"/>
                  <a:ea typeface="Calibri" panose="020F0502020204030204" pitchFamily="34" charset="0"/>
                  <a:cs typeface="Calibri" panose="020F0502020204030204" pitchFamily="34" charset="0"/>
                </a:rPr>
                <a:t>Femme et sport / Santé : femmes enceintes / petite enfance</a:t>
              </a:r>
            </a:p>
            <a:p>
              <a:pPr marL="285750" indent="-285750">
                <a:lnSpc>
                  <a:spcPct val="100000"/>
                </a:lnSpc>
                <a:spcAft>
                  <a:spcPts val="800"/>
                </a:spcAft>
                <a:buSzPct val="100000"/>
                <a:buFont typeface="Courier New" panose="02070309020205020404" pitchFamily="49" charset="0"/>
                <a:buChar char="o"/>
              </a:pPr>
              <a:r>
                <a:rPr lang="fr-FR" sz="1400" dirty="0">
                  <a:latin typeface="Calibri" panose="020F0502020204030204" pitchFamily="34" charset="0"/>
                  <a:ea typeface="Calibri" panose="020F0502020204030204" pitchFamily="34" charset="0"/>
                  <a:cs typeface="Calibri" panose="020F0502020204030204" pitchFamily="34" charset="0"/>
                </a:rPr>
                <a:t>Para Judo / établissements spécialisés</a:t>
              </a:r>
            </a:p>
          </p:txBody>
        </p:sp>
        <p:sp>
          <p:nvSpPr>
            <p:cNvPr id="17" name="Rectangle 16">
              <a:extLst>
                <a:ext uri="{FF2B5EF4-FFF2-40B4-BE49-F238E27FC236}">
                  <a16:creationId xmlns:a16="http://schemas.microsoft.com/office/drawing/2014/main" id="{5E7F0EC8-70A1-3B46-9AC1-A1EFC2399DFC}"/>
                </a:ext>
              </a:extLst>
            </p:cNvPr>
            <p:cNvSpPr/>
            <p:nvPr/>
          </p:nvSpPr>
          <p:spPr>
            <a:xfrm>
              <a:off x="4653179" y="1525663"/>
              <a:ext cx="1120820" cy="646331"/>
            </a:xfrm>
            <a:prstGeom prst="rect">
              <a:avLst/>
            </a:prstGeom>
          </p:spPr>
          <p:txBody>
            <a:bodyPr wrap="none">
              <a:spAutoFit/>
            </a:bodyPr>
            <a:lstStyle/>
            <a:p>
              <a:pPr algn="r"/>
              <a:r>
                <a:rPr lang="fr-FR" b="1" dirty="0"/>
                <a:t>Matin</a:t>
              </a:r>
            </a:p>
            <a:p>
              <a:pPr algn="r"/>
              <a:r>
                <a:rPr lang="fr-FR" b="1" dirty="0"/>
                <a:t>10h – 12h</a:t>
              </a:r>
            </a:p>
          </p:txBody>
        </p:sp>
        <p:sp>
          <p:nvSpPr>
            <p:cNvPr id="21" name="Espace réservé du texte 2">
              <a:extLst>
                <a:ext uri="{FF2B5EF4-FFF2-40B4-BE49-F238E27FC236}">
                  <a16:creationId xmlns:a16="http://schemas.microsoft.com/office/drawing/2014/main" id="{BD1519F2-FA59-5544-A3C4-21690D193245}"/>
                </a:ext>
              </a:extLst>
            </p:cNvPr>
            <p:cNvSpPr txBox="1">
              <a:spLocks/>
            </p:cNvSpPr>
            <p:nvPr/>
          </p:nvSpPr>
          <p:spPr>
            <a:xfrm>
              <a:off x="6393726" y="3211728"/>
              <a:ext cx="6183284" cy="1087426"/>
            </a:xfrm>
            <a:prstGeom prst="rect">
              <a:avLst/>
            </a:prstGeom>
          </p:spPr>
          <p:txBody>
            <a:bodyPr/>
            <a:lst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7000"/>
                </a:lnSpc>
                <a:buSzPct val="100000"/>
                <a:buFont typeface="Courier New" panose="02070309020205020404" pitchFamily="49" charset="0"/>
                <a:buChar char="o"/>
              </a:pPr>
              <a:r>
                <a:rPr lang="fr-FR" sz="1400" dirty="0">
                  <a:latin typeface="Calibri" panose="020F0502020204030204" pitchFamily="34" charset="0"/>
                  <a:ea typeface="Calibri" panose="020F0502020204030204" pitchFamily="34" charset="0"/>
                  <a:cs typeface="Calibri" panose="020F0502020204030204" pitchFamily="34" charset="0"/>
                </a:rPr>
                <a:t>Aide administrative (famille,…) </a:t>
              </a:r>
            </a:p>
            <a:p>
              <a:pPr marL="285750" indent="-285750">
                <a:lnSpc>
                  <a:spcPct val="107000"/>
                </a:lnSpc>
                <a:buSzPct val="100000"/>
                <a:buFont typeface="Courier New" panose="02070309020205020404" pitchFamily="49" charset="0"/>
                <a:buChar char="o"/>
              </a:pPr>
              <a:r>
                <a:rPr lang="fr-FR" sz="1400" dirty="0">
                  <a:latin typeface="Calibri" panose="020F0502020204030204" pitchFamily="34" charset="0"/>
                  <a:ea typeface="Calibri" panose="020F0502020204030204" pitchFamily="34" charset="0"/>
                  <a:cs typeface="Calibri" panose="020F0502020204030204" pitchFamily="34" charset="0"/>
                </a:rPr>
                <a:t>Dojo ouvert à la pratique libre (Concept Open Mat jeunes et adultes)</a:t>
              </a:r>
            </a:p>
            <a:p>
              <a:pPr marL="285750" indent="-285750">
                <a:lnSpc>
                  <a:spcPct val="107000"/>
                </a:lnSpc>
                <a:buSzPct val="100000"/>
                <a:buFont typeface="Courier New" panose="02070309020205020404" pitchFamily="49" charset="0"/>
                <a:buChar char="o"/>
              </a:pPr>
              <a:r>
                <a:rPr lang="fr-FR" sz="1400" dirty="0">
                  <a:latin typeface="Calibri" panose="020F0502020204030204" pitchFamily="34" charset="0"/>
                  <a:ea typeface="Calibri" panose="020F0502020204030204" pitchFamily="34" charset="0"/>
                  <a:cs typeface="Calibri" panose="020F0502020204030204" pitchFamily="34" charset="0"/>
                </a:rPr>
                <a:t>Taïso et judo santé (public adulte)</a:t>
              </a:r>
            </a:p>
            <a:p>
              <a:pPr marL="285750" indent="-285750">
                <a:lnSpc>
                  <a:spcPct val="107000"/>
                </a:lnSpc>
                <a:buSzPct val="100000"/>
                <a:buFont typeface="Courier New" panose="02070309020205020404" pitchFamily="49" charset="0"/>
                <a:buChar char="o"/>
              </a:pPr>
              <a:r>
                <a:rPr lang="fr-FR" sz="1400" dirty="0">
                  <a:latin typeface="Calibri" panose="020F0502020204030204" pitchFamily="34" charset="0"/>
                  <a:ea typeface="Calibri" panose="020F0502020204030204" pitchFamily="34" charset="0"/>
                  <a:cs typeface="Calibri" panose="020F0502020204030204" pitchFamily="34" charset="0"/>
                </a:rPr>
                <a:t>Sport en entreprise / Activités pour les salariés</a:t>
              </a:r>
            </a:p>
            <a:p>
              <a:pPr marL="285750" indent="-285750">
                <a:lnSpc>
                  <a:spcPct val="107000"/>
                </a:lnSpc>
                <a:buSzPct val="100000"/>
                <a:buFont typeface="Courier New" panose="02070309020205020404" pitchFamily="49" charset="0"/>
                <a:buChar char="o"/>
              </a:pPr>
              <a:endParaRPr lang="fr-FR" sz="1400" dirty="0">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BCBD5110-A533-0A4B-B114-91F54B2889A2}"/>
                </a:ext>
              </a:extLst>
            </p:cNvPr>
            <p:cNvSpPr/>
            <p:nvPr/>
          </p:nvSpPr>
          <p:spPr>
            <a:xfrm>
              <a:off x="4677455" y="3226599"/>
              <a:ext cx="1120820" cy="646331"/>
            </a:xfrm>
            <a:prstGeom prst="rect">
              <a:avLst/>
            </a:prstGeom>
          </p:spPr>
          <p:txBody>
            <a:bodyPr wrap="none">
              <a:spAutoFit/>
            </a:bodyPr>
            <a:lstStyle/>
            <a:p>
              <a:pPr algn="r"/>
              <a:r>
                <a:rPr lang="fr-FR" b="1" dirty="0"/>
                <a:t>Midi </a:t>
              </a:r>
            </a:p>
            <a:p>
              <a:pPr algn="r"/>
              <a:r>
                <a:rPr lang="fr-FR" b="1" dirty="0"/>
                <a:t>12h – 14h</a:t>
              </a:r>
            </a:p>
          </p:txBody>
        </p:sp>
        <p:sp>
          <p:nvSpPr>
            <p:cNvPr id="23" name="Espace réservé du texte 2">
              <a:extLst>
                <a:ext uri="{FF2B5EF4-FFF2-40B4-BE49-F238E27FC236}">
                  <a16:creationId xmlns:a16="http://schemas.microsoft.com/office/drawing/2014/main" id="{0DA49C7A-5056-2746-AFB8-D158DDE3F716}"/>
                </a:ext>
              </a:extLst>
            </p:cNvPr>
            <p:cNvSpPr txBox="1">
              <a:spLocks/>
            </p:cNvSpPr>
            <p:nvPr/>
          </p:nvSpPr>
          <p:spPr>
            <a:xfrm>
              <a:off x="6393726" y="4724247"/>
              <a:ext cx="5633060" cy="520616"/>
            </a:xfrm>
            <a:prstGeom prst="rect">
              <a:avLst/>
            </a:prstGeom>
          </p:spPr>
          <p:txBody>
            <a:bodyPr/>
            <a:lst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nSpc>
                  <a:spcPct val="107000"/>
                </a:lnSpc>
                <a:buSzPct val="100000"/>
                <a:buFont typeface="Courier New" panose="02070309020205020404" pitchFamily="49" charset="0"/>
                <a:buChar char="o"/>
              </a:pPr>
              <a:r>
                <a:rPr lang="fr-FR" sz="1400" dirty="0">
                  <a:latin typeface="Barlow" panose="00000500000000000000" pitchFamily="2" charset="0"/>
                  <a:cs typeface="Times New Roman" panose="02020603050405020304" pitchFamily="18" charset="0"/>
                </a:rPr>
                <a:t>Judo scolaire et périscolaire </a:t>
              </a:r>
              <a:r>
                <a:rPr lang="fr-FR" sz="1400" i="1" dirty="0">
                  <a:latin typeface="Barlow" panose="00000500000000000000" pitchFamily="2" charset="0"/>
                  <a:cs typeface="Times New Roman" panose="02020603050405020304" pitchFamily="18" charset="0"/>
                </a:rPr>
                <a:t>(public enfant)</a:t>
              </a:r>
            </a:p>
            <a:p>
              <a:pPr marL="285750" lvl="0" indent="-285750">
                <a:lnSpc>
                  <a:spcPct val="107000"/>
                </a:lnSpc>
                <a:buSzPct val="100000"/>
                <a:buFont typeface="Courier New" panose="02070309020205020404" pitchFamily="49" charset="0"/>
                <a:buChar char="o"/>
              </a:pPr>
              <a:r>
                <a:rPr lang="fr-FR" sz="1400" dirty="0">
                  <a:latin typeface="Barlow" panose="00000500000000000000" pitchFamily="2" charset="0"/>
                  <a:cs typeface="Times New Roman" panose="02020603050405020304" pitchFamily="18" charset="0"/>
                </a:rPr>
                <a:t>Soutien scolaire et aide aux devoirs </a:t>
              </a:r>
              <a:r>
                <a:rPr lang="fr-FR" sz="1400" i="1" dirty="0">
                  <a:latin typeface="Barlow" panose="00000500000000000000" pitchFamily="2" charset="0"/>
                  <a:cs typeface="Times New Roman" panose="02020603050405020304" pitchFamily="18" charset="0"/>
                </a:rPr>
                <a:t>(public enfant)</a:t>
              </a:r>
            </a:p>
            <a:p>
              <a:pPr marL="285750" indent="-285750">
                <a:lnSpc>
                  <a:spcPct val="107000"/>
                </a:lnSpc>
                <a:buSzPct val="100000"/>
                <a:buFont typeface="Courier New" panose="02070309020205020404" pitchFamily="49" charset="0"/>
                <a:buChar char="o"/>
              </a:pPr>
              <a:r>
                <a:rPr lang="fr-FR" sz="1400" dirty="0">
                  <a:latin typeface="Calibri" panose="020F0502020204030204" pitchFamily="34" charset="0"/>
                  <a:ea typeface="Calibri" panose="020F0502020204030204" pitchFamily="34" charset="0"/>
                  <a:cs typeface="Calibri" panose="020F0502020204030204" pitchFamily="34" charset="0"/>
                </a:rPr>
                <a:t>Insertion professionnelle / information – orientation / Aide à la rédaction de CV / recherche d’emploi</a:t>
              </a:r>
              <a:endParaRPr lang="fr-FR" sz="1400" i="1" dirty="0">
                <a:latin typeface="Calibri" panose="020F0502020204030204" pitchFamily="34" charset="0"/>
                <a:ea typeface="Calibri" panose="020F0502020204030204" pitchFamily="34" charset="0"/>
                <a:cs typeface="Calibri" panose="020F0502020204030204" pitchFamily="34" charset="0"/>
              </a:endParaRPr>
            </a:p>
            <a:p>
              <a:pPr marL="285750" lvl="0" indent="-285750">
                <a:lnSpc>
                  <a:spcPct val="107000"/>
                </a:lnSpc>
                <a:buSzPct val="100000"/>
                <a:buFont typeface="Courier New" panose="02070309020205020404" pitchFamily="49" charset="0"/>
                <a:buChar char="o"/>
              </a:pPr>
              <a:endParaRPr lang="fr-FR" sz="1400" i="1" dirty="0">
                <a:latin typeface="Barlow" panose="00000500000000000000" pitchFamily="2" charset="0"/>
                <a:cs typeface="Times New Roman" panose="02020603050405020304" pitchFamily="18" charset="0"/>
              </a:endParaRPr>
            </a:p>
          </p:txBody>
        </p:sp>
        <p:sp>
          <p:nvSpPr>
            <p:cNvPr id="24" name="Rectangle 23">
              <a:extLst>
                <a:ext uri="{FF2B5EF4-FFF2-40B4-BE49-F238E27FC236}">
                  <a16:creationId xmlns:a16="http://schemas.microsoft.com/office/drawing/2014/main" id="{657D0AA5-8542-1447-ACD5-98DAE4A4AC18}"/>
                </a:ext>
              </a:extLst>
            </p:cNvPr>
            <p:cNvSpPr/>
            <p:nvPr/>
          </p:nvSpPr>
          <p:spPr>
            <a:xfrm>
              <a:off x="4556589" y="4697541"/>
              <a:ext cx="1241686" cy="646331"/>
            </a:xfrm>
            <a:prstGeom prst="rect">
              <a:avLst/>
            </a:prstGeom>
          </p:spPr>
          <p:txBody>
            <a:bodyPr wrap="none">
              <a:spAutoFit/>
            </a:bodyPr>
            <a:lstStyle/>
            <a:p>
              <a:pPr algn="r"/>
              <a:r>
                <a:rPr lang="fr-FR" b="1" dirty="0"/>
                <a:t>Après-Midi</a:t>
              </a:r>
            </a:p>
            <a:p>
              <a:pPr algn="r"/>
              <a:r>
                <a:rPr lang="fr-FR" b="1" dirty="0"/>
                <a:t>14h – 17h</a:t>
              </a:r>
            </a:p>
          </p:txBody>
        </p:sp>
        <p:sp>
          <p:nvSpPr>
            <p:cNvPr id="25" name="Espace réservé du texte 2">
              <a:extLst>
                <a:ext uri="{FF2B5EF4-FFF2-40B4-BE49-F238E27FC236}">
                  <a16:creationId xmlns:a16="http://schemas.microsoft.com/office/drawing/2014/main" id="{9593553F-7E79-2641-8569-A5E9A476D38D}"/>
                </a:ext>
              </a:extLst>
            </p:cNvPr>
            <p:cNvSpPr txBox="1">
              <a:spLocks/>
            </p:cNvSpPr>
            <p:nvPr/>
          </p:nvSpPr>
          <p:spPr>
            <a:xfrm>
              <a:off x="6393726" y="6387492"/>
              <a:ext cx="6183284" cy="808852"/>
            </a:xfrm>
            <a:prstGeom prst="rect">
              <a:avLst/>
            </a:prstGeom>
          </p:spPr>
          <p:txBody>
            <a:bodyPr/>
            <a:lst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nSpc>
                  <a:spcPct val="107000"/>
                </a:lnSpc>
                <a:buSzPct val="100000"/>
                <a:buFont typeface="Courier New" panose="02070309020205020404" pitchFamily="49" charset="0"/>
                <a:buChar char="o"/>
              </a:pPr>
              <a:r>
                <a:rPr lang="fr-FR" sz="1400" dirty="0">
                  <a:latin typeface="Barlow" panose="00000500000000000000" pitchFamily="2" charset="0"/>
                  <a:cs typeface="Times New Roman" panose="02020603050405020304" pitchFamily="18" charset="0"/>
                </a:rPr>
                <a:t>Judo – Jujitsu (enfants, jeunes adolescents et adultes)</a:t>
              </a:r>
            </a:p>
            <a:p>
              <a:pPr marL="285750" lvl="0" indent="-285750">
                <a:lnSpc>
                  <a:spcPct val="107000"/>
                </a:lnSpc>
                <a:buSzPct val="100000"/>
                <a:buFont typeface="Courier New" panose="02070309020205020404" pitchFamily="49" charset="0"/>
                <a:buChar char="o"/>
              </a:pPr>
              <a:r>
                <a:rPr lang="fr-FR" sz="1400" dirty="0" err="1">
                  <a:latin typeface="Barlow" panose="00000500000000000000" pitchFamily="2" charset="0"/>
                  <a:cs typeface="Times New Roman" panose="02020603050405020304" pitchFamily="18" charset="0"/>
                </a:rPr>
                <a:t>Sef</a:t>
              </a:r>
              <a:r>
                <a:rPr lang="fr-FR" sz="1400" dirty="0">
                  <a:latin typeface="Barlow" panose="00000500000000000000" pitchFamily="2" charset="0"/>
                  <a:cs typeface="Times New Roman" panose="02020603050405020304" pitchFamily="18" charset="0"/>
                </a:rPr>
                <a:t>-défense / Body combats / Pilate</a:t>
              </a:r>
            </a:p>
          </p:txBody>
        </p:sp>
        <p:sp>
          <p:nvSpPr>
            <p:cNvPr id="26" name="Rectangle 25">
              <a:extLst>
                <a:ext uri="{FF2B5EF4-FFF2-40B4-BE49-F238E27FC236}">
                  <a16:creationId xmlns:a16="http://schemas.microsoft.com/office/drawing/2014/main" id="{157C9E7A-FDD7-2045-8112-2AF6140F22C1}"/>
                </a:ext>
              </a:extLst>
            </p:cNvPr>
            <p:cNvSpPr/>
            <p:nvPr/>
          </p:nvSpPr>
          <p:spPr>
            <a:xfrm>
              <a:off x="4677455" y="6387492"/>
              <a:ext cx="1120820" cy="646331"/>
            </a:xfrm>
            <a:prstGeom prst="rect">
              <a:avLst/>
            </a:prstGeom>
          </p:spPr>
          <p:txBody>
            <a:bodyPr wrap="none">
              <a:spAutoFit/>
            </a:bodyPr>
            <a:lstStyle/>
            <a:p>
              <a:pPr algn="r"/>
              <a:r>
                <a:rPr lang="fr-FR" b="1" dirty="0"/>
                <a:t>Soir </a:t>
              </a:r>
            </a:p>
            <a:p>
              <a:pPr algn="r"/>
              <a:r>
                <a:rPr lang="fr-FR" b="1" dirty="0"/>
                <a:t>17h – 22h</a:t>
              </a:r>
            </a:p>
          </p:txBody>
        </p:sp>
        <p:sp>
          <p:nvSpPr>
            <p:cNvPr id="29" name="Ellipse 28">
              <a:extLst>
                <a:ext uri="{FF2B5EF4-FFF2-40B4-BE49-F238E27FC236}">
                  <a16:creationId xmlns:a16="http://schemas.microsoft.com/office/drawing/2014/main" id="{DB278E94-D3EB-7B49-8E7B-E8F03E39D96C}"/>
                </a:ext>
              </a:extLst>
            </p:cNvPr>
            <p:cNvSpPr/>
            <p:nvPr/>
          </p:nvSpPr>
          <p:spPr>
            <a:xfrm>
              <a:off x="5989994" y="1636821"/>
              <a:ext cx="212007" cy="212007"/>
            </a:xfrm>
            <a:prstGeom prst="ellipse">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A0096"/>
                </a:solidFill>
              </a:endParaRPr>
            </a:p>
          </p:txBody>
        </p:sp>
        <p:sp>
          <p:nvSpPr>
            <p:cNvPr id="30" name="Ellipse 29">
              <a:extLst>
                <a:ext uri="{FF2B5EF4-FFF2-40B4-BE49-F238E27FC236}">
                  <a16:creationId xmlns:a16="http://schemas.microsoft.com/office/drawing/2014/main" id="{4BB072AE-C9FC-7F4D-984A-375E001C30B5}"/>
                </a:ext>
              </a:extLst>
            </p:cNvPr>
            <p:cNvSpPr/>
            <p:nvPr/>
          </p:nvSpPr>
          <p:spPr>
            <a:xfrm>
              <a:off x="5989995" y="3260051"/>
              <a:ext cx="212007" cy="212007"/>
            </a:xfrm>
            <a:prstGeom prst="ellipse">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A0096"/>
                </a:solidFill>
              </a:endParaRPr>
            </a:p>
          </p:txBody>
        </p:sp>
        <p:sp>
          <p:nvSpPr>
            <p:cNvPr id="31" name="Ellipse 30">
              <a:extLst>
                <a:ext uri="{FF2B5EF4-FFF2-40B4-BE49-F238E27FC236}">
                  <a16:creationId xmlns:a16="http://schemas.microsoft.com/office/drawing/2014/main" id="{F8CCC0B5-5AFF-C34A-A379-906E1A9698CC}"/>
                </a:ext>
              </a:extLst>
            </p:cNvPr>
            <p:cNvSpPr/>
            <p:nvPr/>
          </p:nvSpPr>
          <p:spPr>
            <a:xfrm>
              <a:off x="5989995" y="4771725"/>
              <a:ext cx="212007" cy="212007"/>
            </a:xfrm>
            <a:prstGeom prst="ellipse">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A0096"/>
                </a:solidFill>
              </a:endParaRPr>
            </a:p>
          </p:txBody>
        </p:sp>
        <p:sp>
          <p:nvSpPr>
            <p:cNvPr id="32" name="Ellipse 31">
              <a:extLst>
                <a:ext uri="{FF2B5EF4-FFF2-40B4-BE49-F238E27FC236}">
                  <a16:creationId xmlns:a16="http://schemas.microsoft.com/office/drawing/2014/main" id="{913E8025-55A7-4745-A8A7-98C507B22219}"/>
                </a:ext>
              </a:extLst>
            </p:cNvPr>
            <p:cNvSpPr/>
            <p:nvPr/>
          </p:nvSpPr>
          <p:spPr>
            <a:xfrm>
              <a:off x="5989994" y="6450770"/>
              <a:ext cx="212007" cy="212007"/>
            </a:xfrm>
            <a:prstGeom prst="ellipse">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A0096"/>
                </a:solidFill>
              </a:endParaRPr>
            </a:p>
          </p:txBody>
        </p:sp>
      </p:grpSp>
      <p:cxnSp>
        <p:nvCxnSpPr>
          <p:cNvPr id="33" name="Connecteur droit 32">
            <a:extLst>
              <a:ext uri="{FF2B5EF4-FFF2-40B4-BE49-F238E27FC236}">
                <a16:creationId xmlns:a16="http://schemas.microsoft.com/office/drawing/2014/main" id="{16E7817A-0DDB-C749-B4E9-FA0C8D4CA68E}"/>
              </a:ext>
            </a:extLst>
          </p:cNvPr>
          <p:cNvCxnSpPr>
            <a:cxnSpLocks/>
          </p:cNvCxnSpPr>
          <p:nvPr/>
        </p:nvCxnSpPr>
        <p:spPr>
          <a:xfrm>
            <a:off x="-210584" y="1382379"/>
            <a:ext cx="612000" cy="0"/>
          </a:xfrm>
          <a:prstGeom prst="line">
            <a:avLst/>
          </a:prstGeom>
          <a:ln w="76200">
            <a:solidFill>
              <a:srgbClr val="E7302A"/>
            </a:solidFill>
          </a:ln>
        </p:spPr>
        <p:style>
          <a:lnRef idx="1">
            <a:schemeClr val="accent1"/>
          </a:lnRef>
          <a:fillRef idx="0">
            <a:schemeClr val="accent1"/>
          </a:fillRef>
          <a:effectRef idx="0">
            <a:schemeClr val="accent1"/>
          </a:effectRef>
          <a:fontRef idx="minor">
            <a:schemeClr val="tx1"/>
          </a:fontRef>
        </p:style>
      </p:cxnSp>
      <p:sp>
        <p:nvSpPr>
          <p:cNvPr id="35" name="Espace réservé du texte 5">
            <a:extLst>
              <a:ext uri="{FF2B5EF4-FFF2-40B4-BE49-F238E27FC236}">
                <a16:creationId xmlns:a16="http://schemas.microsoft.com/office/drawing/2014/main" id="{429D94B3-46A1-E84D-BAA8-B768394B2C1E}"/>
              </a:ext>
            </a:extLst>
          </p:cNvPr>
          <p:cNvSpPr txBox="1">
            <a:spLocks/>
          </p:cNvSpPr>
          <p:nvPr/>
        </p:nvSpPr>
        <p:spPr>
          <a:xfrm>
            <a:off x="504053" y="1824600"/>
            <a:ext cx="3600666" cy="3200455"/>
          </a:xfrm>
          <a:prstGeom prst="rect">
            <a:avLst/>
          </a:prstGeom>
        </p:spPr>
        <p:txBody>
          <a:bodyPr/>
          <a:lstStyle>
            <a:lvl1pPr marL="533400" marR="0" indent="-457200" algn="l" defTabSz="914400" rtl="0" eaLnBrk="1" fontAlgn="auto" latinLnBrk="0" hangingPunct="1">
              <a:lnSpc>
                <a:spcPct val="115000"/>
              </a:lnSpc>
              <a:spcBef>
                <a:spcPts val="0"/>
              </a:spcBef>
              <a:spcAft>
                <a:spcPts val="0"/>
              </a:spcAft>
              <a:buClr>
                <a:schemeClr val="bg2">
                  <a:lumMod val="90000"/>
                </a:schemeClr>
              </a:buClr>
              <a:buSzPts val="2400"/>
              <a:buFont typeface="+mj-lt"/>
              <a:buAutoNum type="arabicPeriod"/>
              <a:tabLst/>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indent="0" algn="just">
              <a:buNone/>
            </a:pPr>
            <a:r>
              <a:rPr lang="fr-FR" sz="1170" dirty="0">
                <a:latin typeface="Montserrat" panose="00000500000000000000" pitchFamily="2" charset="0"/>
              </a:rPr>
              <a:t>Mise à disposition du Dojo </a:t>
            </a:r>
            <a:r>
              <a:rPr lang="fr-FR" sz="1170" b="1" dirty="0">
                <a:latin typeface="Montserrat" panose="00000500000000000000" pitchFamily="2" charset="0"/>
              </a:rPr>
              <a:t>sur l’ensemble de la journée + accès à une pratique licenciée et encadrée + Judo pour les associations locales</a:t>
            </a:r>
            <a:r>
              <a:rPr lang="fr-FR" sz="1170" dirty="0">
                <a:latin typeface="Montserrat" panose="00000500000000000000" pitchFamily="2" charset="0"/>
              </a:rPr>
              <a:t> (développement de la pratique féminine, personnes âgées, situations d’handicapes, maladies chroniques, personnes en difficulté…)</a:t>
            </a:r>
          </a:p>
          <a:p>
            <a:pPr marL="76200" indent="0" algn="just">
              <a:buNone/>
            </a:pPr>
            <a:endParaRPr lang="fr-FR" sz="1170" dirty="0">
              <a:latin typeface="Montserrat" panose="00000500000000000000" pitchFamily="2" charset="0"/>
            </a:endParaRPr>
          </a:p>
          <a:p>
            <a:pPr marL="76200" indent="0" algn="just">
              <a:buNone/>
            </a:pPr>
            <a:r>
              <a:rPr lang="fr-FR" sz="1170" i="1" dirty="0">
                <a:latin typeface="Montserrat" panose="00000500000000000000" pitchFamily="2" charset="0"/>
                <a:ea typeface="Calibri" panose="020F0502020204030204" pitchFamily="34" charset="0"/>
                <a:cs typeface="Times New Roman" panose="02020603050405020304" pitchFamily="18" charset="0"/>
              </a:rPr>
              <a:t>Vie du club et du dojo social : sorties éducatives, compétitions et animations fédérales, découverte des métiers, stage pendant les vacances scolaires, vacances apprenantes. </a:t>
            </a:r>
          </a:p>
          <a:p>
            <a:pPr marL="76200" indent="0" algn="just">
              <a:buNone/>
            </a:pPr>
            <a:endParaRPr lang="fr-FR" sz="1170" i="1" dirty="0">
              <a:latin typeface="Montserrat" panose="00000500000000000000" pitchFamily="2" charset="0"/>
              <a:ea typeface="Calibri" panose="020F0502020204030204" pitchFamily="34" charset="0"/>
              <a:cs typeface="Times New Roman" panose="02020603050405020304" pitchFamily="18" charset="0"/>
            </a:endParaRPr>
          </a:p>
          <a:p>
            <a:pPr marL="76200" indent="0" algn="just">
              <a:buNone/>
            </a:pPr>
            <a:r>
              <a:rPr lang="fr-FR" sz="1170" b="1" i="1" dirty="0">
                <a:latin typeface="Montserrat" panose="00000500000000000000" pitchFamily="2" charset="0"/>
                <a:ea typeface="Calibri" panose="020F0502020204030204" pitchFamily="34" charset="0"/>
                <a:cs typeface="Times New Roman" panose="02020603050405020304" pitchFamily="18" charset="0"/>
              </a:rPr>
              <a:t>Possibilité de s’associer à une autre discipline, une autre fédérations, avec les autres acteurs associatifs du territoire pour l’utilisation du Dojo Solidaire.</a:t>
            </a:r>
            <a:endParaRPr lang="fr-FR" sz="1170" b="1" dirty="0">
              <a:latin typeface="Montserrat" panose="00000500000000000000" pitchFamily="2" charset="0"/>
              <a:ea typeface="Calibri" panose="020F0502020204030204" pitchFamily="34" charset="0"/>
              <a:cs typeface="Times New Roman" panose="02020603050405020304" pitchFamily="18" charset="0"/>
            </a:endParaRPr>
          </a:p>
          <a:p>
            <a:pPr marL="76200" indent="0" algn="just">
              <a:buNone/>
            </a:pPr>
            <a:r>
              <a:rPr lang="fr-FR" sz="1170" b="1" dirty="0">
                <a:latin typeface="Montserrat" panose="00000500000000000000" pitchFamily="2" charset="0"/>
              </a:rPr>
              <a:t>  </a:t>
            </a:r>
          </a:p>
        </p:txBody>
      </p:sp>
    </p:spTree>
    <p:extLst>
      <p:ext uri="{BB962C8B-B14F-4D97-AF65-F5344CB8AC3E}">
        <p14:creationId xmlns:p14="http://schemas.microsoft.com/office/powerpoint/2010/main" val="210607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TextShape 4"/>
          <p:cNvSpPr txBox="1"/>
          <p:nvPr/>
        </p:nvSpPr>
        <p:spPr>
          <a:xfrm>
            <a:off x="980280" y="628920"/>
            <a:ext cx="5833080" cy="528120"/>
          </a:xfrm>
          <a:prstGeom prst="rect">
            <a:avLst/>
          </a:prstGeom>
          <a:noFill/>
          <a:ln>
            <a:noFill/>
          </a:ln>
        </p:spPr>
        <p:txBody>
          <a:bodyPr lIns="0" tIns="0" rIns="0" bIns="0" anchor="b">
            <a:noAutofit/>
          </a:bodyPr>
          <a:lstStyle/>
          <a:p>
            <a:pPr>
              <a:lnSpc>
                <a:spcPct val="90000"/>
              </a:lnSpc>
            </a:pPr>
            <a:r>
              <a:rPr lang="fr-FR" sz="3200" b="1" strike="noStrike" spc="-1" dirty="0">
                <a:solidFill>
                  <a:srgbClr val="0A0096"/>
                </a:solidFill>
                <a:latin typeface="Montserrat"/>
              </a:rPr>
              <a:t>CRITERES D’ELIGIBILITE</a:t>
            </a:r>
            <a:endParaRPr lang="de-DE" sz="3200" b="0" strike="noStrike" spc="-1" dirty="0">
              <a:solidFill>
                <a:srgbClr val="000000"/>
              </a:solidFill>
              <a:latin typeface="Calibri"/>
            </a:endParaRPr>
          </a:p>
        </p:txBody>
      </p:sp>
      <p:sp>
        <p:nvSpPr>
          <p:cNvPr id="2" name="ZoneTexte 1">
            <a:extLst>
              <a:ext uri="{FF2B5EF4-FFF2-40B4-BE49-F238E27FC236}">
                <a16:creationId xmlns:a16="http://schemas.microsoft.com/office/drawing/2014/main" id="{2CF0464D-0BE8-956D-9801-FB852821CDDC}"/>
              </a:ext>
            </a:extLst>
          </p:cNvPr>
          <p:cNvSpPr txBox="1"/>
          <p:nvPr/>
        </p:nvSpPr>
        <p:spPr>
          <a:xfrm>
            <a:off x="488902" y="1471503"/>
            <a:ext cx="8888363" cy="369332"/>
          </a:xfrm>
          <a:prstGeom prst="rect">
            <a:avLst/>
          </a:prstGeom>
          <a:noFill/>
        </p:spPr>
        <p:txBody>
          <a:bodyPr wrap="square" rtlCol="0">
            <a:spAutoFit/>
          </a:bodyPr>
          <a:lstStyle/>
          <a:p>
            <a:pPr marL="85725" algn="just">
              <a:buClr>
                <a:srgbClr val="0A0096"/>
              </a:buClr>
              <a:tabLst>
                <a:tab pos="266700" algn="l"/>
              </a:tabLst>
            </a:pPr>
            <a:r>
              <a:rPr lang="fr-FR" sz="1800" b="1" dirty="0">
                <a:solidFill>
                  <a:srgbClr val="0A0096"/>
                </a:solidFill>
                <a:latin typeface="Montserrat" panose="00000500000000000000" pitchFamily="2" charset="0"/>
              </a:rPr>
              <a:t>1. CRITÈRES GÉOGRAPHIQUES :</a:t>
            </a:r>
          </a:p>
        </p:txBody>
      </p:sp>
      <p:graphicFrame>
        <p:nvGraphicFramePr>
          <p:cNvPr id="12" name="Tableau 12">
            <a:extLst>
              <a:ext uri="{FF2B5EF4-FFF2-40B4-BE49-F238E27FC236}">
                <a16:creationId xmlns:a16="http://schemas.microsoft.com/office/drawing/2014/main" id="{29630D62-0BCF-E9FA-C8A4-F3B75F327266}"/>
              </a:ext>
            </a:extLst>
          </p:cNvPr>
          <p:cNvGraphicFramePr>
            <a:graphicFrameLocks noGrp="1"/>
          </p:cNvGraphicFramePr>
          <p:nvPr>
            <p:extLst>
              <p:ext uri="{D42A27DB-BD31-4B8C-83A1-F6EECF244321}">
                <p14:modId xmlns:p14="http://schemas.microsoft.com/office/powerpoint/2010/main" val="3425591256"/>
              </p:ext>
            </p:extLst>
          </p:nvPr>
        </p:nvGraphicFramePr>
        <p:xfrm>
          <a:off x="697722" y="2233830"/>
          <a:ext cx="9351348" cy="3139440"/>
        </p:xfrm>
        <a:graphic>
          <a:graphicData uri="http://schemas.openxmlformats.org/drawingml/2006/table">
            <a:tbl>
              <a:tblPr firstRow="1" bandRow="1">
                <a:tableStyleId>{5C22544A-7EE6-4342-B048-85BDC9FD1C3A}</a:tableStyleId>
              </a:tblPr>
              <a:tblGrid>
                <a:gridCol w="7671837">
                  <a:extLst>
                    <a:ext uri="{9D8B030D-6E8A-4147-A177-3AD203B41FA5}">
                      <a16:colId xmlns:a16="http://schemas.microsoft.com/office/drawing/2014/main" val="74366380"/>
                    </a:ext>
                  </a:extLst>
                </a:gridCol>
                <a:gridCol w="1679511">
                  <a:extLst>
                    <a:ext uri="{9D8B030D-6E8A-4147-A177-3AD203B41FA5}">
                      <a16:colId xmlns:a16="http://schemas.microsoft.com/office/drawing/2014/main" val="322444154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Localisation en QPV ou à proximité immédiate (&lt; 1000m) : </a:t>
                      </a:r>
                    </a:p>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72260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Localisation dans une commune classée ZRR</a:t>
                      </a:r>
                    </a:p>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12092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Dans un bassin de vie comprenant au moins 50 % de population en ZRR</a:t>
                      </a:r>
                    </a:p>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99523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Localisation dans une commune couverte par un contrats CRTE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(Contrat de relance et de Transition Ecologique)</a:t>
                      </a:r>
                    </a:p>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68242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err="1">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Dom-Tom</a:t>
                      </a:r>
                      <a:endPar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endParaRPr>
                    </a:p>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2282686"/>
                  </a:ext>
                </a:extLst>
              </a:tr>
            </a:tbl>
          </a:graphicData>
        </a:graphic>
      </p:graphicFrame>
      <p:pic>
        <p:nvPicPr>
          <p:cNvPr id="13" name="Graphique 12" descr="Coche avec un remplissage uni">
            <a:extLst>
              <a:ext uri="{FF2B5EF4-FFF2-40B4-BE49-F238E27FC236}">
                <a16:creationId xmlns:a16="http://schemas.microsoft.com/office/drawing/2014/main" id="{7BFAA783-2E98-B434-4D10-BBCBDF9A95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0045" y="2243936"/>
            <a:ext cx="457200" cy="457200"/>
          </a:xfrm>
          <a:prstGeom prst="rect">
            <a:avLst/>
          </a:prstGeom>
        </p:spPr>
      </p:pic>
      <p:pic>
        <p:nvPicPr>
          <p:cNvPr id="14" name="Graphique 13" descr="Coche avec un remplissage uni">
            <a:extLst>
              <a:ext uri="{FF2B5EF4-FFF2-40B4-BE49-F238E27FC236}">
                <a16:creationId xmlns:a16="http://schemas.microsoft.com/office/drawing/2014/main" id="{D9F20D2C-308C-5EBB-43A2-62ED3C22F2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0045" y="2819556"/>
            <a:ext cx="457200" cy="457200"/>
          </a:xfrm>
          <a:prstGeom prst="rect">
            <a:avLst/>
          </a:prstGeom>
        </p:spPr>
      </p:pic>
      <p:pic>
        <p:nvPicPr>
          <p:cNvPr id="15" name="Graphique 14" descr="Coche avec un remplissage uni">
            <a:extLst>
              <a:ext uri="{FF2B5EF4-FFF2-40B4-BE49-F238E27FC236}">
                <a16:creationId xmlns:a16="http://schemas.microsoft.com/office/drawing/2014/main" id="{45968610-560D-6728-0469-DE9D4139A4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0045" y="3441151"/>
            <a:ext cx="457200" cy="457200"/>
          </a:xfrm>
          <a:prstGeom prst="rect">
            <a:avLst/>
          </a:prstGeom>
        </p:spPr>
      </p:pic>
      <p:pic>
        <p:nvPicPr>
          <p:cNvPr id="16" name="Graphique 15" descr="Coche avec un remplissage uni">
            <a:extLst>
              <a:ext uri="{FF2B5EF4-FFF2-40B4-BE49-F238E27FC236}">
                <a16:creationId xmlns:a16="http://schemas.microsoft.com/office/drawing/2014/main" id="{8852DA44-0E11-8CE9-F52F-80970B770E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0045" y="4116156"/>
            <a:ext cx="457200" cy="457200"/>
          </a:xfrm>
          <a:prstGeom prst="rect">
            <a:avLst/>
          </a:prstGeom>
        </p:spPr>
      </p:pic>
      <p:pic>
        <p:nvPicPr>
          <p:cNvPr id="17" name="Graphique 16" descr="Coche avec un remplissage uni">
            <a:extLst>
              <a:ext uri="{FF2B5EF4-FFF2-40B4-BE49-F238E27FC236}">
                <a16:creationId xmlns:a16="http://schemas.microsoft.com/office/drawing/2014/main" id="{F6FAD753-A318-F032-8C3F-5C2ED0171B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0045" y="4791162"/>
            <a:ext cx="457200" cy="457200"/>
          </a:xfrm>
          <a:prstGeom prst="rect">
            <a:avLst/>
          </a:prstGeom>
        </p:spPr>
      </p:pic>
      <p:sp>
        <p:nvSpPr>
          <p:cNvPr id="18" name="ZoneTexte 17">
            <a:extLst>
              <a:ext uri="{FF2B5EF4-FFF2-40B4-BE49-F238E27FC236}">
                <a16:creationId xmlns:a16="http://schemas.microsoft.com/office/drawing/2014/main" id="{8B714845-207D-89BB-98A5-0B8EE1697726}"/>
              </a:ext>
            </a:extLst>
          </p:cNvPr>
          <p:cNvSpPr txBox="1"/>
          <p:nvPr/>
        </p:nvSpPr>
        <p:spPr>
          <a:xfrm>
            <a:off x="488902" y="5694459"/>
            <a:ext cx="11256608" cy="400110"/>
          </a:xfrm>
          <a:prstGeom prst="rect">
            <a:avLst/>
          </a:prstGeom>
          <a:noFill/>
        </p:spPr>
        <p:txBody>
          <a:bodyPr wrap="none" rtlCol="0">
            <a:spAutoFit/>
          </a:bodyPr>
          <a:lstStyle/>
          <a:p>
            <a:r>
              <a:rPr lang="fr-FR" sz="2000" b="1" dirty="0">
                <a:solidFill>
                  <a:srgbClr val="372FA9"/>
                </a:solidFill>
                <a:latin typeface="Montserrat" panose="00000500000000000000" pitchFamily="2" charset="0"/>
              </a:rPr>
              <a:t>&gt; Un onglet de vérification des critères d’éligibilité sera intégré au Power BI : </a:t>
            </a:r>
            <a:r>
              <a:rPr lang="fr-FR" sz="2000" b="1" dirty="0">
                <a:solidFill>
                  <a:srgbClr val="372FA9"/>
                </a:solidFill>
                <a:latin typeface="Montserrat" panose="00000500000000000000" pitchFamily="2" charset="0"/>
                <a:hlinkClick r:id="rId4"/>
              </a:rPr>
              <a:t>LIEN</a:t>
            </a:r>
            <a:r>
              <a:rPr lang="fr-FR" sz="2000" b="1" dirty="0">
                <a:solidFill>
                  <a:srgbClr val="372FA9"/>
                </a:solidFill>
                <a:latin typeface="Montserrat" panose="00000500000000000000" pitchFamily="2" charset="0"/>
              </a:rPr>
              <a:t> </a:t>
            </a:r>
          </a:p>
        </p:txBody>
      </p:sp>
    </p:spTree>
    <p:extLst>
      <p:ext uri="{BB962C8B-B14F-4D97-AF65-F5344CB8AC3E}">
        <p14:creationId xmlns:p14="http://schemas.microsoft.com/office/powerpoint/2010/main" val="3781480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63B79FDA-6E89-BCEC-7EC4-CAF78A875642}"/>
              </a:ext>
            </a:extLst>
          </p:cNvPr>
          <p:cNvSpPr txBox="1"/>
          <p:nvPr/>
        </p:nvSpPr>
        <p:spPr>
          <a:xfrm>
            <a:off x="852795" y="679838"/>
            <a:ext cx="8888363" cy="369332"/>
          </a:xfrm>
          <a:prstGeom prst="rect">
            <a:avLst/>
          </a:prstGeom>
          <a:noFill/>
        </p:spPr>
        <p:txBody>
          <a:bodyPr wrap="square" rtlCol="0">
            <a:spAutoFit/>
          </a:bodyPr>
          <a:lstStyle/>
          <a:p>
            <a:pPr marL="85725" algn="just">
              <a:buClr>
                <a:srgbClr val="0A0096"/>
              </a:buClr>
              <a:tabLst>
                <a:tab pos="266700" algn="l"/>
              </a:tabLst>
            </a:pPr>
            <a:r>
              <a:rPr lang="fr-FR" b="1" dirty="0">
                <a:solidFill>
                  <a:srgbClr val="0A0096"/>
                </a:solidFill>
                <a:latin typeface="Montserrat" panose="00000500000000000000" pitchFamily="2" charset="0"/>
              </a:rPr>
              <a:t>2</a:t>
            </a:r>
            <a:r>
              <a:rPr lang="fr-FR" sz="1800" b="1" dirty="0">
                <a:solidFill>
                  <a:srgbClr val="0A0096"/>
                </a:solidFill>
                <a:latin typeface="Montserrat" panose="00000500000000000000" pitchFamily="2" charset="0"/>
              </a:rPr>
              <a:t>. CRITÈRES PROJETS D’AMENAGEMENT</a:t>
            </a:r>
          </a:p>
        </p:txBody>
      </p:sp>
      <p:graphicFrame>
        <p:nvGraphicFramePr>
          <p:cNvPr id="17" name="Tableau 12">
            <a:extLst>
              <a:ext uri="{FF2B5EF4-FFF2-40B4-BE49-F238E27FC236}">
                <a16:creationId xmlns:a16="http://schemas.microsoft.com/office/drawing/2014/main" id="{03E7D61D-E11E-9283-DD33-D61C830739B2}"/>
              </a:ext>
            </a:extLst>
          </p:cNvPr>
          <p:cNvGraphicFramePr>
            <a:graphicFrameLocks noGrp="1"/>
          </p:cNvGraphicFramePr>
          <p:nvPr>
            <p:extLst>
              <p:ext uri="{D42A27DB-BD31-4B8C-83A1-F6EECF244321}">
                <p14:modId xmlns:p14="http://schemas.microsoft.com/office/powerpoint/2010/main" val="2632059592"/>
              </p:ext>
            </p:extLst>
          </p:nvPr>
        </p:nvGraphicFramePr>
        <p:xfrm>
          <a:off x="534783" y="2257727"/>
          <a:ext cx="11122433" cy="4124960"/>
        </p:xfrm>
        <a:graphic>
          <a:graphicData uri="http://schemas.openxmlformats.org/drawingml/2006/table">
            <a:tbl>
              <a:tblPr firstRow="1" bandRow="1">
                <a:tableStyleId>{5C22544A-7EE6-4342-B048-85BDC9FD1C3A}</a:tableStyleId>
              </a:tblPr>
              <a:tblGrid>
                <a:gridCol w="9836540">
                  <a:extLst>
                    <a:ext uri="{9D8B030D-6E8A-4147-A177-3AD203B41FA5}">
                      <a16:colId xmlns:a16="http://schemas.microsoft.com/office/drawing/2014/main" val="74366380"/>
                    </a:ext>
                  </a:extLst>
                </a:gridCol>
                <a:gridCol w="1285893">
                  <a:extLst>
                    <a:ext uri="{9D8B030D-6E8A-4147-A177-3AD203B41FA5}">
                      <a16:colId xmlns:a16="http://schemas.microsoft.com/office/drawing/2014/main" val="322444154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Rénovation et aménagement d’un local commercial existant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72260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Rénovation et aménagement d’un ERP existant (salle polyvalente, salle des fêtes,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12092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Rénovation et aménagement d’un ERP existant type X (salles multisports ou autres salles d’activités sportives hors dojos existant)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99523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Aménagement d’une salle polyvalente utilisée comme Dojo par le club (montage / démontage des tapis à chaque utilisation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68242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Construction d’un nouvel équipement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22826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Agrandissement d’un équipement existant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373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Aménagement intérieur d’un nouvel équipement, ou équipement agrandi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16925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Rénovation d’un Dojo existant / changement tapis, protections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08891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Construction ou aménagement d’un nouveau Dojo départemental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7313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0" dirty="0">
                          <a:solidFill>
                            <a:srgbClr val="372FA9"/>
                          </a:solidFill>
                          <a:latin typeface="Montserrat" panose="00000500000000000000" pitchFamily="2" charset="0"/>
                          <a:ea typeface="Times New Roman" panose="02020603050405020304" pitchFamily="18" charset="0"/>
                          <a:cs typeface="Times New Roman" panose="02020603050405020304" pitchFamily="18" charset="0"/>
                        </a:rPr>
                        <a:t>Construction ou aménagement d’un Dojo ayant vocation à accueillir des compétitions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034334"/>
                  </a:ext>
                </a:extLst>
              </a:tr>
            </a:tbl>
          </a:graphicData>
        </a:graphic>
      </p:graphicFrame>
      <p:pic>
        <p:nvPicPr>
          <p:cNvPr id="18" name="Graphique 17" descr="Coche avec un remplissage uni">
            <a:extLst>
              <a:ext uri="{FF2B5EF4-FFF2-40B4-BE49-F238E27FC236}">
                <a16:creationId xmlns:a16="http://schemas.microsoft.com/office/drawing/2014/main" id="{61BAFD9C-736F-A685-6715-90B7CC377C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7219" y="2284292"/>
            <a:ext cx="331161" cy="331161"/>
          </a:xfrm>
          <a:prstGeom prst="rect">
            <a:avLst/>
          </a:prstGeom>
        </p:spPr>
      </p:pic>
      <p:sp>
        <p:nvSpPr>
          <p:cNvPr id="24" name="ZoneTexte 23">
            <a:extLst>
              <a:ext uri="{FF2B5EF4-FFF2-40B4-BE49-F238E27FC236}">
                <a16:creationId xmlns:a16="http://schemas.microsoft.com/office/drawing/2014/main" id="{7302BC5B-328F-0314-9662-6FD3DA2F9FDA}"/>
              </a:ext>
            </a:extLst>
          </p:cNvPr>
          <p:cNvSpPr txBox="1"/>
          <p:nvPr/>
        </p:nvSpPr>
        <p:spPr>
          <a:xfrm>
            <a:off x="534783" y="1272574"/>
            <a:ext cx="11361748" cy="707886"/>
          </a:xfrm>
          <a:prstGeom prst="rect">
            <a:avLst/>
          </a:prstGeom>
          <a:noFill/>
        </p:spPr>
        <p:txBody>
          <a:bodyPr wrap="square" rtlCol="0">
            <a:spAutoFit/>
          </a:bodyPr>
          <a:lstStyle/>
          <a:p>
            <a:r>
              <a:rPr lang="fr-FR" sz="2000" b="1" dirty="0"/>
              <a:t>L’objectif du programme 1000 Dojos, est de créer de </a:t>
            </a:r>
            <a:r>
              <a:rPr lang="fr-FR" sz="2000" b="1" dirty="0">
                <a:solidFill>
                  <a:srgbClr val="FF0000"/>
                </a:solidFill>
              </a:rPr>
              <a:t>nouveaux Tiers lieux de pratiques et socio éducatifs </a:t>
            </a:r>
            <a:r>
              <a:rPr lang="fr-FR" sz="2000" b="1" dirty="0"/>
              <a:t>dans les territoires carencés, à travers la rénovation et l’aménagement de locaux existants</a:t>
            </a:r>
          </a:p>
        </p:txBody>
      </p:sp>
      <p:pic>
        <p:nvPicPr>
          <p:cNvPr id="27" name="Graphique 26" descr="Fermer avec un remplissage uni">
            <a:extLst>
              <a:ext uri="{FF2B5EF4-FFF2-40B4-BE49-F238E27FC236}">
                <a16:creationId xmlns:a16="http://schemas.microsoft.com/office/drawing/2014/main" id="{440C2CD8-84FF-C892-7871-7A6B871396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88132" y="4177121"/>
            <a:ext cx="369332" cy="369332"/>
          </a:xfrm>
          <a:prstGeom prst="rect">
            <a:avLst/>
          </a:prstGeom>
        </p:spPr>
      </p:pic>
      <p:pic>
        <p:nvPicPr>
          <p:cNvPr id="28" name="Graphique 27" descr="Coche avec un remplissage uni">
            <a:extLst>
              <a:ext uri="{FF2B5EF4-FFF2-40B4-BE49-F238E27FC236}">
                <a16:creationId xmlns:a16="http://schemas.microsoft.com/office/drawing/2014/main" id="{280BFA0B-2318-2C67-A3D5-CADFEDC554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7219" y="2669989"/>
            <a:ext cx="331161" cy="331161"/>
          </a:xfrm>
          <a:prstGeom prst="rect">
            <a:avLst/>
          </a:prstGeom>
        </p:spPr>
      </p:pic>
      <p:pic>
        <p:nvPicPr>
          <p:cNvPr id="29" name="Graphique 28" descr="Coche avec un remplissage uni">
            <a:extLst>
              <a:ext uri="{FF2B5EF4-FFF2-40B4-BE49-F238E27FC236}">
                <a16:creationId xmlns:a16="http://schemas.microsoft.com/office/drawing/2014/main" id="{9012C650-DD64-63CB-3D0F-B14F2EAC68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7218" y="3100059"/>
            <a:ext cx="331161" cy="331161"/>
          </a:xfrm>
          <a:prstGeom prst="rect">
            <a:avLst/>
          </a:prstGeom>
        </p:spPr>
      </p:pic>
      <p:pic>
        <p:nvPicPr>
          <p:cNvPr id="30" name="Graphique 29" descr="Coche avec un remplissage uni">
            <a:extLst>
              <a:ext uri="{FF2B5EF4-FFF2-40B4-BE49-F238E27FC236}">
                <a16:creationId xmlns:a16="http://schemas.microsoft.com/office/drawing/2014/main" id="{E323D4DE-7CB6-2C7C-3EC9-AADB5F28E3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7218" y="3651337"/>
            <a:ext cx="331161" cy="331161"/>
          </a:xfrm>
          <a:prstGeom prst="rect">
            <a:avLst/>
          </a:prstGeom>
        </p:spPr>
      </p:pic>
      <p:pic>
        <p:nvPicPr>
          <p:cNvPr id="31" name="Graphique 30" descr="Coche avec un remplissage uni">
            <a:extLst>
              <a:ext uri="{FF2B5EF4-FFF2-40B4-BE49-F238E27FC236}">
                <a16:creationId xmlns:a16="http://schemas.microsoft.com/office/drawing/2014/main" id="{B93B9895-7A60-0A96-DF81-A77A20115B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7218" y="4953980"/>
            <a:ext cx="331161" cy="331161"/>
          </a:xfrm>
          <a:prstGeom prst="rect">
            <a:avLst/>
          </a:prstGeom>
        </p:spPr>
      </p:pic>
      <p:pic>
        <p:nvPicPr>
          <p:cNvPr id="32" name="Graphique 31" descr="Fermer avec un remplissage uni">
            <a:extLst>
              <a:ext uri="{FF2B5EF4-FFF2-40B4-BE49-F238E27FC236}">
                <a16:creationId xmlns:a16="http://schemas.microsoft.com/office/drawing/2014/main" id="{8529C4E4-6973-2428-29EC-7F86A7285C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88132" y="4556410"/>
            <a:ext cx="369332" cy="369332"/>
          </a:xfrm>
          <a:prstGeom prst="rect">
            <a:avLst/>
          </a:prstGeom>
        </p:spPr>
      </p:pic>
      <p:pic>
        <p:nvPicPr>
          <p:cNvPr id="33" name="Graphique 32" descr="Fermer avec un remplissage uni">
            <a:extLst>
              <a:ext uri="{FF2B5EF4-FFF2-40B4-BE49-F238E27FC236}">
                <a16:creationId xmlns:a16="http://schemas.microsoft.com/office/drawing/2014/main" id="{7AF0529C-D47A-805C-704E-94660CDCC0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88132" y="5292354"/>
            <a:ext cx="369332" cy="369332"/>
          </a:xfrm>
          <a:prstGeom prst="rect">
            <a:avLst/>
          </a:prstGeom>
        </p:spPr>
      </p:pic>
      <p:pic>
        <p:nvPicPr>
          <p:cNvPr id="34" name="Graphique 33" descr="Fermer avec un remplissage uni">
            <a:extLst>
              <a:ext uri="{FF2B5EF4-FFF2-40B4-BE49-F238E27FC236}">
                <a16:creationId xmlns:a16="http://schemas.microsoft.com/office/drawing/2014/main" id="{BDE12242-E488-F080-AB25-4ABA33D6AD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88132" y="5668899"/>
            <a:ext cx="369332" cy="369332"/>
          </a:xfrm>
          <a:prstGeom prst="rect">
            <a:avLst/>
          </a:prstGeom>
        </p:spPr>
      </p:pic>
      <p:pic>
        <p:nvPicPr>
          <p:cNvPr id="35" name="Graphique 34" descr="Fermer avec un remplissage uni">
            <a:extLst>
              <a:ext uri="{FF2B5EF4-FFF2-40B4-BE49-F238E27FC236}">
                <a16:creationId xmlns:a16="http://schemas.microsoft.com/office/drawing/2014/main" id="{DFBEDC1A-9D92-17FE-E223-37CEA02D9D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95939" y="6013461"/>
            <a:ext cx="369332" cy="369332"/>
          </a:xfrm>
          <a:prstGeom prst="rect">
            <a:avLst/>
          </a:prstGeom>
        </p:spPr>
      </p:pic>
    </p:spTree>
    <p:extLst>
      <p:ext uri="{BB962C8B-B14F-4D97-AF65-F5344CB8AC3E}">
        <p14:creationId xmlns:p14="http://schemas.microsoft.com/office/powerpoint/2010/main" val="311087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 coins arrondis 56">
            <a:extLst>
              <a:ext uri="{FF2B5EF4-FFF2-40B4-BE49-F238E27FC236}">
                <a16:creationId xmlns:a16="http://schemas.microsoft.com/office/drawing/2014/main" id="{5A34CC9B-9AD8-46D9-A091-A62877D17655}"/>
              </a:ext>
            </a:extLst>
          </p:cNvPr>
          <p:cNvSpPr/>
          <p:nvPr/>
        </p:nvSpPr>
        <p:spPr>
          <a:xfrm>
            <a:off x="6232995" y="2449528"/>
            <a:ext cx="2936061" cy="2028509"/>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050" dirty="0">
              <a:latin typeface="Montserrat" panose="00000500000000000000" pitchFamily="2" charset="0"/>
            </a:endParaRPr>
          </a:p>
        </p:txBody>
      </p:sp>
      <p:sp>
        <p:nvSpPr>
          <p:cNvPr id="56" name="Rectangle : coins arrondis 55">
            <a:extLst>
              <a:ext uri="{FF2B5EF4-FFF2-40B4-BE49-F238E27FC236}">
                <a16:creationId xmlns:a16="http://schemas.microsoft.com/office/drawing/2014/main" id="{8BBC7267-A00B-429B-A63F-19E12A97055E}"/>
              </a:ext>
            </a:extLst>
          </p:cNvPr>
          <p:cNvSpPr/>
          <p:nvPr/>
        </p:nvSpPr>
        <p:spPr>
          <a:xfrm>
            <a:off x="6278532" y="4636665"/>
            <a:ext cx="2936061" cy="820751"/>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050" dirty="0">
              <a:latin typeface="Montserrat" panose="00000500000000000000" pitchFamily="2" charset="0"/>
            </a:endParaRPr>
          </a:p>
        </p:txBody>
      </p:sp>
      <p:sp>
        <p:nvSpPr>
          <p:cNvPr id="54" name="Rectangle : coins arrondis 53">
            <a:extLst>
              <a:ext uri="{FF2B5EF4-FFF2-40B4-BE49-F238E27FC236}">
                <a16:creationId xmlns:a16="http://schemas.microsoft.com/office/drawing/2014/main" id="{3B8810CE-0446-4F6B-8233-FAE0494F4E8A}"/>
              </a:ext>
            </a:extLst>
          </p:cNvPr>
          <p:cNvSpPr/>
          <p:nvPr/>
        </p:nvSpPr>
        <p:spPr>
          <a:xfrm>
            <a:off x="6301347" y="5709932"/>
            <a:ext cx="2936061" cy="820751"/>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sz="1050" dirty="0">
              <a:latin typeface="Montserrat" panose="00000500000000000000" pitchFamily="2" charset="0"/>
            </a:endParaRPr>
          </a:p>
        </p:txBody>
      </p:sp>
      <p:sp>
        <p:nvSpPr>
          <p:cNvPr id="823" name="TextShape 4"/>
          <p:cNvSpPr txBox="1"/>
          <p:nvPr/>
        </p:nvSpPr>
        <p:spPr>
          <a:xfrm>
            <a:off x="980280" y="628920"/>
            <a:ext cx="5417328" cy="528120"/>
          </a:xfrm>
          <a:prstGeom prst="rect">
            <a:avLst/>
          </a:prstGeom>
          <a:noFill/>
          <a:ln>
            <a:noFill/>
          </a:ln>
        </p:spPr>
        <p:txBody>
          <a:bodyPr lIns="0" tIns="0" rIns="0" bIns="0" anchor="b">
            <a:noAutofit/>
          </a:bodyPr>
          <a:lstStyle/>
          <a:p>
            <a:pPr>
              <a:lnSpc>
                <a:spcPct val="90000"/>
              </a:lnSpc>
            </a:pPr>
            <a:r>
              <a:rPr lang="fr-FR" sz="3200" b="1" strike="noStrike" spc="-1" dirty="0">
                <a:solidFill>
                  <a:srgbClr val="0A0096"/>
                </a:solidFill>
                <a:latin typeface="Montserrat"/>
              </a:rPr>
              <a:t>ASPECTS FINANCIERS</a:t>
            </a:r>
            <a:endParaRPr lang="de-DE" sz="3200" b="0" strike="noStrike" spc="-1" dirty="0">
              <a:solidFill>
                <a:srgbClr val="000000"/>
              </a:solidFill>
              <a:latin typeface="Calibri"/>
            </a:endParaRPr>
          </a:p>
        </p:txBody>
      </p:sp>
      <p:sp>
        <p:nvSpPr>
          <p:cNvPr id="42" name="TextBox 4">
            <a:extLst>
              <a:ext uri="{FF2B5EF4-FFF2-40B4-BE49-F238E27FC236}">
                <a16:creationId xmlns:a16="http://schemas.microsoft.com/office/drawing/2014/main" id="{BA6E1D04-57F5-4305-806B-1ADC7DB5C943}"/>
              </a:ext>
            </a:extLst>
          </p:cNvPr>
          <p:cNvSpPr txBox="1"/>
          <p:nvPr/>
        </p:nvSpPr>
        <p:spPr>
          <a:xfrm>
            <a:off x="6340041" y="5942334"/>
            <a:ext cx="2897367" cy="307777"/>
          </a:xfrm>
          <a:prstGeom prst="rect">
            <a:avLst/>
          </a:prstGeom>
          <a:noFill/>
        </p:spPr>
        <p:txBody>
          <a:bodyPr wrap="square" rtlCol="0">
            <a:spAutoFit/>
          </a:bodyPr>
          <a:lstStyle/>
          <a:p>
            <a:pPr algn="ctr"/>
            <a:r>
              <a:rPr lang="en-US" sz="1400" b="1" dirty="0">
                <a:solidFill>
                  <a:schemeClr val="bg1"/>
                </a:solidFill>
                <a:latin typeface="Grtsk Peta" pitchFamily="2" charset="77"/>
                <a:ea typeface="Roboto" panose="02000000000000000000" pitchFamily="2" charset="0"/>
                <a:cs typeface="Poppins" panose="00000500000000000000" pitchFamily="2" charset="0"/>
              </a:rPr>
              <a:t>Subventions</a:t>
            </a:r>
          </a:p>
        </p:txBody>
      </p:sp>
      <p:sp>
        <p:nvSpPr>
          <p:cNvPr id="52" name="ZoneTexte 51">
            <a:extLst>
              <a:ext uri="{FF2B5EF4-FFF2-40B4-BE49-F238E27FC236}">
                <a16:creationId xmlns:a16="http://schemas.microsoft.com/office/drawing/2014/main" id="{3C47387C-290D-4385-99D1-23BD3D418FB3}"/>
              </a:ext>
            </a:extLst>
          </p:cNvPr>
          <p:cNvSpPr txBox="1"/>
          <p:nvPr/>
        </p:nvSpPr>
        <p:spPr>
          <a:xfrm>
            <a:off x="5857924" y="1970635"/>
            <a:ext cx="3686199" cy="646331"/>
          </a:xfrm>
          <a:prstGeom prst="rect">
            <a:avLst/>
          </a:prstGeom>
          <a:noFill/>
        </p:spPr>
        <p:txBody>
          <a:bodyPr wrap="square" lIns="91440" tIns="45720" rIns="91440" bIns="45720" anchor="t">
            <a:spAutoFit/>
          </a:bodyPr>
          <a:lstStyle/>
          <a:p>
            <a:pPr algn="ctr"/>
            <a:r>
              <a:rPr lang="fr-FR" b="1" spc="-1" dirty="0">
                <a:solidFill>
                  <a:srgbClr val="0A0096"/>
                </a:solidFill>
                <a:latin typeface="Barlow"/>
                <a:cs typeface="Calibri"/>
              </a:rPr>
              <a:t>FONCTIONNEMENT</a:t>
            </a:r>
          </a:p>
          <a:p>
            <a:pPr algn="ctr"/>
            <a:r>
              <a:rPr lang="fr-FR" dirty="0">
                <a:latin typeface="Calibri" panose="020F0502020204030204"/>
              </a:rPr>
              <a:t>  </a:t>
            </a:r>
            <a:endParaRPr lang="fr-FR" dirty="0">
              <a:latin typeface="Calibri" panose="020F0502020204030204"/>
              <a:cs typeface="Calibri"/>
            </a:endParaRPr>
          </a:p>
        </p:txBody>
      </p:sp>
      <p:sp>
        <p:nvSpPr>
          <p:cNvPr id="58" name="TextBox 4">
            <a:extLst>
              <a:ext uri="{FF2B5EF4-FFF2-40B4-BE49-F238E27FC236}">
                <a16:creationId xmlns:a16="http://schemas.microsoft.com/office/drawing/2014/main" id="{466C605E-ED34-4FDE-9B80-38F711BBB8C9}"/>
              </a:ext>
            </a:extLst>
          </p:cNvPr>
          <p:cNvSpPr txBox="1"/>
          <p:nvPr/>
        </p:nvSpPr>
        <p:spPr>
          <a:xfrm>
            <a:off x="6232992" y="2543423"/>
            <a:ext cx="2936061" cy="1631216"/>
          </a:xfrm>
          <a:prstGeom prst="rect">
            <a:avLst/>
          </a:prstGeom>
          <a:noFill/>
        </p:spPr>
        <p:txBody>
          <a:bodyPr wrap="square" lIns="91440" tIns="45720" rIns="91440" bIns="45720" rtlCol="0" anchor="t">
            <a:spAutoFit/>
          </a:bodyPr>
          <a:lstStyle/>
          <a:p>
            <a:pPr algn="ctr"/>
            <a:r>
              <a:rPr lang="fr-FR" sz="1400" b="1" dirty="0">
                <a:solidFill>
                  <a:schemeClr val="bg1"/>
                </a:solidFill>
                <a:latin typeface="Montserrat" panose="00000500000000000000" pitchFamily="2" charset="0"/>
                <a:ea typeface="Open Sans"/>
                <a:cs typeface="Poppins"/>
              </a:rPr>
              <a:t>Aides à l’emploi</a:t>
            </a:r>
          </a:p>
          <a:p>
            <a:pPr algn="ctr"/>
            <a:endParaRPr lang="fr-FR" sz="1400" b="1" dirty="0">
              <a:solidFill>
                <a:schemeClr val="bg1"/>
              </a:solidFill>
              <a:latin typeface="Montserrat" panose="00000500000000000000" pitchFamily="2" charset="0"/>
              <a:ea typeface="Open Sans"/>
              <a:cs typeface="Poppins"/>
            </a:endParaRPr>
          </a:p>
          <a:p>
            <a:pPr algn="ctr"/>
            <a:r>
              <a:rPr lang="fr-FR" sz="1200" b="1" dirty="0">
                <a:solidFill>
                  <a:schemeClr val="bg1"/>
                </a:solidFill>
                <a:latin typeface="Montserrat" panose="00000500000000000000" pitchFamily="2" charset="0"/>
                <a:ea typeface="Open Sans"/>
                <a:cs typeface="Poppins"/>
              </a:rPr>
              <a:t>1 Emploi ANS figé pour chaque projet de Dojo Solidaire : </a:t>
            </a:r>
          </a:p>
          <a:p>
            <a:pPr algn="ctr"/>
            <a:r>
              <a:rPr lang="fr-FR" sz="1200" b="1" dirty="0">
                <a:solidFill>
                  <a:schemeClr val="bg1"/>
                </a:solidFill>
                <a:latin typeface="Montserrat" panose="00000500000000000000" pitchFamily="2" charset="0"/>
                <a:ea typeface="Open Sans"/>
                <a:cs typeface="Poppins"/>
              </a:rPr>
              <a:t>12 000 </a:t>
            </a:r>
            <a:r>
              <a:rPr lang="fr-FR" sz="1200" b="1" dirty="0">
                <a:solidFill>
                  <a:schemeClr val="bg1"/>
                </a:solidFill>
                <a:latin typeface="Montserrat" panose="00000500000000000000" pitchFamily="2" charset="0"/>
                <a:ea typeface="Open Sans"/>
                <a:cs typeface="Times New Roman" panose="02020603050405020304" pitchFamily="18" charset="0"/>
              </a:rPr>
              <a:t>€ / an sur 3 ans</a:t>
            </a:r>
          </a:p>
          <a:p>
            <a:pPr algn="ctr"/>
            <a:endParaRPr lang="fr-FR" sz="1200" b="1" dirty="0">
              <a:solidFill>
                <a:schemeClr val="bg1"/>
              </a:solidFill>
              <a:latin typeface="Montserrat" panose="00000500000000000000" pitchFamily="2" charset="0"/>
              <a:ea typeface="Open Sans"/>
              <a:cs typeface="Times New Roman" panose="02020603050405020304" pitchFamily="18" charset="0"/>
            </a:endParaRPr>
          </a:p>
          <a:p>
            <a:pPr algn="ctr"/>
            <a:r>
              <a:rPr lang="fr-FR" sz="1200" b="1" dirty="0">
                <a:solidFill>
                  <a:schemeClr val="bg1"/>
                </a:solidFill>
                <a:latin typeface="Montserrat" panose="00000500000000000000" pitchFamily="2" charset="0"/>
                <a:ea typeface="Open Sans"/>
                <a:cs typeface="Times New Roman" panose="02020603050405020304" pitchFamily="18" charset="0"/>
              </a:rPr>
              <a:t>Demande faite directement par le club dans le cadre du PST</a:t>
            </a:r>
            <a:endParaRPr lang="en-US" sz="1200" b="1" dirty="0">
              <a:solidFill>
                <a:schemeClr val="bg1"/>
              </a:solidFill>
              <a:latin typeface="Montserrat" panose="00000500000000000000" pitchFamily="2" charset="0"/>
              <a:ea typeface="Roboto" panose="02000000000000000000" pitchFamily="2" charset="0"/>
              <a:cs typeface="Poppins" panose="00000500000000000000" pitchFamily="2" charset="0"/>
            </a:endParaRPr>
          </a:p>
        </p:txBody>
      </p:sp>
      <p:sp>
        <p:nvSpPr>
          <p:cNvPr id="59" name="Rectangle : coins arrondis 58">
            <a:extLst>
              <a:ext uri="{FF2B5EF4-FFF2-40B4-BE49-F238E27FC236}">
                <a16:creationId xmlns:a16="http://schemas.microsoft.com/office/drawing/2014/main" id="{B659826C-F88F-4DFC-B506-67A7CAAA648B}"/>
              </a:ext>
            </a:extLst>
          </p:cNvPr>
          <p:cNvSpPr/>
          <p:nvPr/>
        </p:nvSpPr>
        <p:spPr>
          <a:xfrm>
            <a:off x="9419350" y="2635747"/>
            <a:ext cx="2468839" cy="820751"/>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latin typeface="Montserrat" panose="00000500000000000000" pitchFamily="2" charset="0"/>
              </a:rPr>
              <a:t>Apprentissage</a:t>
            </a:r>
          </a:p>
        </p:txBody>
      </p:sp>
      <p:sp>
        <p:nvSpPr>
          <p:cNvPr id="60" name="Rectangle : coins arrondis 59">
            <a:extLst>
              <a:ext uri="{FF2B5EF4-FFF2-40B4-BE49-F238E27FC236}">
                <a16:creationId xmlns:a16="http://schemas.microsoft.com/office/drawing/2014/main" id="{B4677690-47DB-4052-9937-99C65F5B2428}"/>
              </a:ext>
            </a:extLst>
          </p:cNvPr>
          <p:cNvSpPr/>
          <p:nvPr/>
        </p:nvSpPr>
        <p:spPr>
          <a:xfrm>
            <a:off x="9419350" y="3674815"/>
            <a:ext cx="2468838" cy="820751"/>
          </a:xfrm>
          <a:prstGeom prst="round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dirty="0">
                <a:latin typeface="Montserrat" panose="00000500000000000000" pitchFamily="2" charset="0"/>
              </a:rPr>
              <a:t>Service civique</a:t>
            </a:r>
          </a:p>
        </p:txBody>
      </p:sp>
      <p:sp>
        <p:nvSpPr>
          <p:cNvPr id="62" name="ZoneTexte 61">
            <a:extLst>
              <a:ext uri="{FF2B5EF4-FFF2-40B4-BE49-F238E27FC236}">
                <a16:creationId xmlns:a16="http://schemas.microsoft.com/office/drawing/2014/main" id="{AF013230-1678-4126-AA63-CC91130E055A}"/>
              </a:ext>
            </a:extLst>
          </p:cNvPr>
          <p:cNvSpPr txBox="1"/>
          <p:nvPr/>
        </p:nvSpPr>
        <p:spPr>
          <a:xfrm>
            <a:off x="8641998" y="1972590"/>
            <a:ext cx="4051161" cy="646331"/>
          </a:xfrm>
          <a:prstGeom prst="rect">
            <a:avLst/>
          </a:prstGeom>
          <a:noFill/>
        </p:spPr>
        <p:txBody>
          <a:bodyPr wrap="square" lIns="91440" tIns="45720" rIns="91440" bIns="45720" anchor="t">
            <a:spAutoFit/>
          </a:bodyPr>
          <a:lstStyle/>
          <a:p>
            <a:pPr algn="ctr"/>
            <a:r>
              <a:rPr lang="fr-FR" b="1" spc="-1" dirty="0">
                <a:solidFill>
                  <a:srgbClr val="0A0096"/>
                </a:solidFill>
                <a:latin typeface="Barlow"/>
                <a:cs typeface="Calibri"/>
              </a:rPr>
              <a:t>FONCTIONNEMENT ++</a:t>
            </a:r>
          </a:p>
          <a:p>
            <a:pPr algn="ctr"/>
            <a:r>
              <a:rPr lang="fr-FR" dirty="0">
                <a:latin typeface="Calibri" panose="020F0502020204030204"/>
              </a:rPr>
              <a:t>  </a:t>
            </a:r>
            <a:endParaRPr lang="fr-FR" dirty="0">
              <a:latin typeface="Calibri" panose="020F0502020204030204"/>
              <a:cs typeface="Calibri"/>
            </a:endParaRPr>
          </a:p>
        </p:txBody>
      </p:sp>
      <p:sp>
        <p:nvSpPr>
          <p:cNvPr id="63" name="TextBox 4">
            <a:extLst>
              <a:ext uri="{FF2B5EF4-FFF2-40B4-BE49-F238E27FC236}">
                <a16:creationId xmlns:a16="http://schemas.microsoft.com/office/drawing/2014/main" id="{DBDBFE61-0A31-41F3-AF58-5D884155EC14}"/>
              </a:ext>
            </a:extLst>
          </p:cNvPr>
          <p:cNvSpPr txBox="1"/>
          <p:nvPr/>
        </p:nvSpPr>
        <p:spPr>
          <a:xfrm>
            <a:off x="6232994" y="4813446"/>
            <a:ext cx="2936061" cy="523220"/>
          </a:xfrm>
          <a:prstGeom prst="rect">
            <a:avLst/>
          </a:prstGeom>
          <a:noFill/>
        </p:spPr>
        <p:txBody>
          <a:bodyPr wrap="square" lIns="91440" tIns="45720" rIns="91440" bIns="45720" rtlCol="0" anchor="t">
            <a:spAutoFit/>
          </a:bodyPr>
          <a:lstStyle/>
          <a:p>
            <a:pPr algn="ctr"/>
            <a:r>
              <a:rPr lang="fr-FR" sz="1400" b="1" dirty="0">
                <a:solidFill>
                  <a:schemeClr val="bg1"/>
                </a:solidFill>
                <a:latin typeface="Grtsk Peta"/>
                <a:ea typeface="Open Sans"/>
                <a:cs typeface="Poppins"/>
              </a:rPr>
              <a:t>Partenaires</a:t>
            </a:r>
          </a:p>
          <a:p>
            <a:pPr algn="ctr"/>
            <a:r>
              <a:rPr lang="fr-FR" sz="1400" b="1" dirty="0">
                <a:solidFill>
                  <a:schemeClr val="bg1"/>
                </a:solidFill>
                <a:latin typeface="Grtsk Peta"/>
                <a:ea typeface="Open Sans"/>
                <a:cs typeface="Poppins"/>
              </a:rPr>
              <a:t>Cotisations</a:t>
            </a:r>
            <a:endParaRPr lang="en-US" sz="1400" b="1" dirty="0">
              <a:solidFill>
                <a:schemeClr val="bg1"/>
              </a:solidFill>
              <a:latin typeface="Grtsk Peta" pitchFamily="2" charset="77"/>
              <a:ea typeface="Roboto" panose="02000000000000000000" pitchFamily="2" charset="0"/>
              <a:cs typeface="Poppins" panose="00000500000000000000" pitchFamily="2" charset="0"/>
            </a:endParaRPr>
          </a:p>
        </p:txBody>
      </p:sp>
      <p:sp>
        <p:nvSpPr>
          <p:cNvPr id="20" name="TextShape 5">
            <a:extLst>
              <a:ext uri="{FF2B5EF4-FFF2-40B4-BE49-F238E27FC236}">
                <a16:creationId xmlns:a16="http://schemas.microsoft.com/office/drawing/2014/main" id="{7A91EAFC-818E-6F52-3F1C-3BA8E1522F6B}"/>
              </a:ext>
            </a:extLst>
          </p:cNvPr>
          <p:cNvSpPr txBox="1"/>
          <p:nvPr/>
        </p:nvSpPr>
        <p:spPr>
          <a:xfrm>
            <a:off x="0" y="202320"/>
            <a:ext cx="5833080" cy="215640"/>
          </a:xfrm>
          <a:prstGeom prst="rect">
            <a:avLst/>
          </a:prstGeom>
          <a:noFill/>
          <a:ln>
            <a:noFill/>
          </a:ln>
        </p:spPr>
        <p:txBody>
          <a:bodyPr lIns="90000" tIns="45000" rIns="90000" bIns="45000">
            <a:noAutofit/>
          </a:bodyPr>
          <a:lstStyle/>
          <a:p>
            <a:pPr marL="76320">
              <a:lnSpc>
                <a:spcPct val="115000"/>
              </a:lnSpc>
            </a:pPr>
            <a:r>
              <a:rPr lang="fr-FR" sz="1600" b="1" i="1" spc="-1" dirty="0">
                <a:solidFill>
                  <a:srgbClr val="000000"/>
                </a:solidFill>
                <a:latin typeface="Montserrat"/>
              </a:rPr>
              <a:t>2</a:t>
            </a:r>
            <a:r>
              <a:rPr lang="fr-FR" sz="1600" b="1" i="1" strike="noStrike" spc="-1" dirty="0">
                <a:solidFill>
                  <a:srgbClr val="000000"/>
                </a:solidFill>
                <a:latin typeface="Montserrat"/>
              </a:rPr>
              <a:t>. LE DOJO SOLIDAIRE</a:t>
            </a:r>
            <a:endParaRPr lang="de-DE" sz="1600" b="0" strike="noStrike" spc="-1" dirty="0">
              <a:solidFill>
                <a:srgbClr val="000000"/>
              </a:solidFill>
              <a:latin typeface="Calibri"/>
            </a:endParaRPr>
          </a:p>
        </p:txBody>
      </p:sp>
      <p:sp>
        <p:nvSpPr>
          <p:cNvPr id="2" name="Rectangle : coins arrondis 1">
            <a:extLst>
              <a:ext uri="{FF2B5EF4-FFF2-40B4-BE49-F238E27FC236}">
                <a16:creationId xmlns:a16="http://schemas.microsoft.com/office/drawing/2014/main" id="{7BCDE954-8F52-026F-4085-F684C51C5691}"/>
              </a:ext>
            </a:extLst>
          </p:cNvPr>
          <p:cNvSpPr/>
          <p:nvPr/>
        </p:nvSpPr>
        <p:spPr>
          <a:xfrm>
            <a:off x="175957" y="1336798"/>
            <a:ext cx="5523722" cy="543362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Graphique 2">
            <a:extLst>
              <a:ext uri="{FF2B5EF4-FFF2-40B4-BE49-F238E27FC236}">
                <a16:creationId xmlns:a16="http://schemas.microsoft.com/office/drawing/2014/main" id="{77E4C2EF-1DAA-CA1A-6BFB-7A33909C6355}"/>
              </a:ext>
            </a:extLst>
          </p:cNvPr>
          <p:cNvGraphicFramePr/>
          <p:nvPr>
            <p:extLst>
              <p:ext uri="{D42A27DB-BD31-4B8C-83A1-F6EECF244321}">
                <p14:modId xmlns:p14="http://schemas.microsoft.com/office/powerpoint/2010/main" val="2577379536"/>
              </p:ext>
            </p:extLst>
          </p:nvPr>
        </p:nvGraphicFramePr>
        <p:xfrm>
          <a:off x="-823173" y="1710450"/>
          <a:ext cx="7345271" cy="4978860"/>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B39702D8-EEFC-B5D0-E0C3-EB2A1FED79B0}"/>
              </a:ext>
            </a:extLst>
          </p:cNvPr>
          <p:cNvSpPr txBox="1"/>
          <p:nvPr/>
        </p:nvSpPr>
        <p:spPr>
          <a:xfrm>
            <a:off x="1393980" y="1452186"/>
            <a:ext cx="3230217" cy="984885"/>
          </a:xfrm>
          <a:prstGeom prst="rect">
            <a:avLst/>
          </a:prstGeom>
          <a:noFill/>
        </p:spPr>
        <p:txBody>
          <a:bodyPr wrap="square" lIns="91440" tIns="45720" rIns="91440" bIns="45720" anchor="t">
            <a:spAutoFit/>
          </a:bodyPr>
          <a:lstStyle/>
          <a:p>
            <a:pPr algn="ctr"/>
            <a:r>
              <a:rPr lang="fr-FR" sz="2000" b="1" spc="-1" dirty="0">
                <a:solidFill>
                  <a:schemeClr val="bg1"/>
                </a:solidFill>
                <a:latin typeface="Barlow"/>
                <a:cs typeface="Calibri"/>
              </a:rPr>
              <a:t>INVESTISSEMENT </a:t>
            </a:r>
          </a:p>
          <a:p>
            <a:pPr algn="ctr"/>
            <a:r>
              <a:rPr lang="fr-FR" sz="2000" b="1" spc="-1" dirty="0">
                <a:solidFill>
                  <a:schemeClr val="bg1"/>
                </a:solidFill>
                <a:latin typeface="Barlow"/>
                <a:cs typeface="Calibri"/>
              </a:rPr>
              <a:t>Programme 1000 DOJOS</a:t>
            </a:r>
          </a:p>
          <a:p>
            <a:pPr algn="ctr"/>
            <a:r>
              <a:rPr lang="fr-FR" dirty="0">
                <a:latin typeface="Calibri" panose="020F0502020204030204"/>
              </a:rPr>
              <a:t>  </a:t>
            </a:r>
            <a:endParaRPr lang="fr-FR" dirty="0">
              <a:latin typeface="Calibri" panose="020F0502020204030204"/>
              <a:cs typeface="Calibri"/>
            </a:endParaRPr>
          </a:p>
        </p:txBody>
      </p:sp>
      <p:sp>
        <p:nvSpPr>
          <p:cNvPr id="5" name="ZoneTexte 4">
            <a:extLst>
              <a:ext uri="{FF2B5EF4-FFF2-40B4-BE49-F238E27FC236}">
                <a16:creationId xmlns:a16="http://schemas.microsoft.com/office/drawing/2014/main" id="{291CEF5A-DC26-8177-DA0D-6CDD64229A04}"/>
              </a:ext>
            </a:extLst>
          </p:cNvPr>
          <p:cNvSpPr txBox="1"/>
          <p:nvPr/>
        </p:nvSpPr>
        <p:spPr>
          <a:xfrm>
            <a:off x="1497646" y="501650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dirty="0">
                <a:solidFill>
                  <a:schemeClr val="bg1"/>
                </a:solidFill>
                <a:latin typeface="Montserrat" panose="00000500000000000000" pitchFamily="2" charset="0"/>
              </a:rPr>
              <a:t>80%</a:t>
            </a:r>
            <a:r>
              <a:rPr lang="fr-FR" dirty="0">
                <a:solidFill>
                  <a:schemeClr val="bg1"/>
                </a:solidFill>
                <a:latin typeface="Montserrat" panose="00000500000000000000" pitchFamily="2" charset="0"/>
              </a:rPr>
              <a:t> financement d'investissement de </a:t>
            </a:r>
            <a:r>
              <a:rPr lang="fr-FR" b="1" dirty="0">
                <a:solidFill>
                  <a:schemeClr val="bg1"/>
                </a:solidFill>
                <a:latin typeface="Montserrat" panose="00000500000000000000" pitchFamily="2" charset="0"/>
              </a:rPr>
              <a:t>l'ANS</a:t>
            </a:r>
            <a:endParaRPr lang="fr-FR" b="1" dirty="0">
              <a:solidFill>
                <a:schemeClr val="bg1"/>
              </a:solidFill>
              <a:latin typeface="Montserrat" panose="00000500000000000000" pitchFamily="2" charset="0"/>
              <a:cs typeface="Calibri" panose="020F0502020204030204"/>
            </a:endParaRPr>
          </a:p>
        </p:txBody>
      </p:sp>
      <p:sp>
        <p:nvSpPr>
          <p:cNvPr id="6" name="ZoneTexte 5">
            <a:extLst>
              <a:ext uri="{FF2B5EF4-FFF2-40B4-BE49-F238E27FC236}">
                <a16:creationId xmlns:a16="http://schemas.microsoft.com/office/drawing/2014/main" id="{AEEE7338-187C-FECF-C420-61E7135B0731}"/>
              </a:ext>
            </a:extLst>
          </p:cNvPr>
          <p:cNvSpPr txBox="1"/>
          <p:nvPr/>
        </p:nvSpPr>
        <p:spPr>
          <a:xfrm>
            <a:off x="1058078" y="3167390"/>
            <a:ext cx="2064543" cy="523220"/>
          </a:xfrm>
          <a:prstGeom prst="rect">
            <a:avLst/>
          </a:prstGeom>
          <a:noFill/>
        </p:spPr>
        <p:txBody>
          <a:bodyPr wrap="square">
            <a:spAutoFit/>
          </a:bodyPr>
          <a:lstStyle/>
          <a:p>
            <a:r>
              <a:rPr lang="fr-FR" sz="1400" dirty="0">
                <a:solidFill>
                  <a:schemeClr val="bg1"/>
                </a:solidFill>
                <a:latin typeface="Montserrat" panose="00000500000000000000" pitchFamily="2" charset="0"/>
              </a:rPr>
              <a:t>20% Fonds privés :</a:t>
            </a:r>
          </a:p>
          <a:p>
            <a:r>
              <a:rPr lang="fr-FR" sz="1400" dirty="0">
                <a:solidFill>
                  <a:schemeClr val="bg1"/>
                </a:solidFill>
                <a:latin typeface="Montserrat" panose="00000500000000000000" pitchFamily="2" charset="0"/>
              </a:rPr>
              <a:t>Club, partenariats</a:t>
            </a:r>
          </a:p>
        </p:txBody>
      </p:sp>
    </p:spTree>
    <p:extLst>
      <p:ext uri="{BB962C8B-B14F-4D97-AF65-F5344CB8AC3E}">
        <p14:creationId xmlns:p14="http://schemas.microsoft.com/office/powerpoint/2010/main" val="3053817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TotalTime>
  <Words>1033</Words>
  <Application>Microsoft Office PowerPoint</Application>
  <PresentationFormat>Grand écran</PresentationFormat>
  <Paragraphs>176</Paragraphs>
  <Slides>12</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Arial</vt:lpstr>
      <vt:lpstr>Barlow</vt:lpstr>
      <vt:lpstr>Calibri</vt:lpstr>
      <vt:lpstr>Calibri Light</vt:lpstr>
      <vt:lpstr>Courier New</vt:lpstr>
      <vt:lpstr>Grtsk Peta</vt:lpstr>
      <vt:lpstr>Montserrat</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Damien LE BOUR</dc:creator>
  <cp:lastModifiedBy>anthony mortini</cp:lastModifiedBy>
  <cp:revision>5</cp:revision>
  <cp:lastPrinted>2022-09-19T07:06:22Z</cp:lastPrinted>
  <dcterms:created xsi:type="dcterms:W3CDTF">2022-09-01T11:58:37Z</dcterms:created>
  <dcterms:modified xsi:type="dcterms:W3CDTF">2022-09-19T07:16:13Z</dcterms:modified>
</cp:coreProperties>
</file>